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69" r:id="rId2"/>
    <p:sldId id="257" r:id="rId3"/>
    <p:sldId id="287" r:id="rId4"/>
    <p:sldId id="288" r:id="rId5"/>
    <p:sldId id="289" r:id="rId6"/>
    <p:sldId id="258" r:id="rId7"/>
    <p:sldId id="260" r:id="rId8"/>
    <p:sldId id="261" r:id="rId9"/>
    <p:sldId id="262" r:id="rId10"/>
    <p:sldId id="259" r:id="rId11"/>
    <p:sldId id="290" r:id="rId12"/>
    <p:sldId id="295" r:id="rId13"/>
    <p:sldId id="272" r:id="rId14"/>
    <p:sldId id="293" r:id="rId15"/>
    <p:sldId id="292" r:id="rId16"/>
    <p:sldId id="296" r:id="rId17"/>
    <p:sldId id="291" r:id="rId18"/>
    <p:sldId id="273" r:id="rId19"/>
    <p:sldId id="297" r:id="rId20"/>
    <p:sldId id="298" r:id="rId21"/>
    <p:sldId id="299" r:id="rId22"/>
    <p:sldId id="267"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A1BC"/>
    <a:srgbClr val="166FEC"/>
    <a:srgbClr val="15ABEC"/>
    <a:srgbClr val="10B6E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87"/>
    <p:restoredTop sz="95091"/>
  </p:normalViewPr>
  <p:slideViewPr>
    <p:cSldViewPr snapToGrid="0" snapToObjects="1">
      <p:cViewPr varScale="1">
        <p:scale>
          <a:sx n="89" d="100"/>
          <a:sy n="89" d="100"/>
        </p:scale>
        <p:origin x="1552" y="168"/>
      </p:cViewPr>
      <p:guideLst>
        <p:guide orient="horz" pos="2160"/>
        <p:guide pos="2880"/>
      </p:guideLst>
    </p:cSldViewPr>
  </p:slideViewPr>
  <p:outlineViewPr>
    <p:cViewPr>
      <p:scale>
        <a:sx n="33" d="100"/>
        <a:sy n="33" d="100"/>
      </p:scale>
      <p:origin x="0" y="-13856"/>
    </p:cViewPr>
  </p:outlineViewPr>
  <p:notesTextViewPr>
    <p:cViewPr>
      <p:scale>
        <a:sx n="100" d="100"/>
        <a:sy n="100" d="100"/>
      </p:scale>
      <p:origin x="0" y="0"/>
    </p:cViewPr>
  </p:notesTextViewPr>
  <p:notesViewPr>
    <p:cSldViewPr snapToGrid="0" snapToObjects="1">
      <p:cViewPr varScale="1">
        <p:scale>
          <a:sx n="75" d="100"/>
          <a:sy n="75" d="100"/>
        </p:scale>
        <p:origin x="2464"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F8DAB1-CA0C-1545-9B1A-BE4A7AC14EE9}" type="datetimeFigureOut">
              <a:rPr lang="fr-FR" smtClean="0"/>
              <a:pPr/>
              <a:t>11/06/2021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7E39DF-59CA-F24C-B718-4798D1F1E2D2}"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87E39DF-59CA-F24C-B718-4798D1F1E2D2}" type="slidenum">
              <a:rPr lang="fr-FR" smtClean="0"/>
              <a:pPr/>
              <a:t>3</a:t>
            </a:fld>
            <a:endParaRPr lang="fr-FR"/>
          </a:p>
        </p:txBody>
      </p:sp>
    </p:spTree>
    <p:extLst>
      <p:ext uri="{BB962C8B-B14F-4D97-AF65-F5344CB8AC3E}">
        <p14:creationId xmlns:p14="http://schemas.microsoft.com/office/powerpoint/2010/main" val="999965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a:t>Le tracé </a:t>
            </a:r>
            <a:r>
              <a:rPr lang="fr-FR" b="0" dirty="0" err="1"/>
              <a:t>préop</a:t>
            </a:r>
            <a:r>
              <a:rPr lang="fr-FR" b="0" dirty="0"/>
              <a:t> cutané (patiente assise) doit repérer les zones clés de la dissection anatomique</a:t>
            </a:r>
          </a:p>
          <a:p>
            <a:pPr marL="0" marR="0" lvl="0" indent="0" algn="l" defTabSz="457200" rtl="0" eaLnBrk="1" fontAlgn="auto" latinLnBrk="0" hangingPunct="1">
              <a:lnSpc>
                <a:spcPct val="100000"/>
              </a:lnSpc>
              <a:spcBef>
                <a:spcPts val="0"/>
              </a:spcBef>
              <a:spcAft>
                <a:spcPts val="0"/>
              </a:spcAft>
              <a:buClrTx/>
              <a:buSzTx/>
              <a:buFontTx/>
              <a:buNone/>
              <a:tabLst/>
              <a:defRPr/>
            </a:pPr>
            <a:r>
              <a:rPr lang="fr-FR" b="0" dirty="0"/>
              <a:t>Suture minutieuse  fils 5/0 et drainage par lame de </a:t>
            </a:r>
            <a:r>
              <a:rPr lang="fr-FR" b="0" dirty="0" err="1"/>
              <a:t>Delbé</a:t>
            </a:r>
            <a:r>
              <a:rPr lang="fr-FR" b="0" dirty="0"/>
              <a:t> laissée une nuit.</a:t>
            </a:r>
          </a:p>
          <a:p>
            <a:endParaRPr lang="fr-FR" dirty="0"/>
          </a:p>
        </p:txBody>
      </p:sp>
      <p:sp>
        <p:nvSpPr>
          <p:cNvPr id="4" name="Espace réservé du numéro de diapositive 3"/>
          <p:cNvSpPr>
            <a:spLocks noGrp="1"/>
          </p:cNvSpPr>
          <p:nvPr>
            <p:ph type="sldNum" sz="quarter" idx="10"/>
          </p:nvPr>
        </p:nvSpPr>
        <p:spPr/>
        <p:txBody>
          <a:bodyPr/>
          <a:lstStyle/>
          <a:p>
            <a:fld id="{A665229E-B561-4453-9321-B70A221322D0}" type="slidenum">
              <a:rPr lang="fr-FR" smtClean="0"/>
              <a:t>6</a:t>
            </a:fld>
            <a:endParaRPr lang="fr-FR"/>
          </a:p>
        </p:txBody>
      </p:sp>
    </p:spTree>
    <p:extLst>
      <p:ext uri="{BB962C8B-B14F-4D97-AF65-F5344CB8AC3E}">
        <p14:creationId xmlns:p14="http://schemas.microsoft.com/office/powerpoint/2010/main" val="2612309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solidFill>
                  <a:schemeClr val="accent6">
                    <a:lumMod val="75000"/>
                  </a:schemeClr>
                </a:solidFill>
              </a:rPr>
              <a:t>Grâce à l’avancée de la science et aux progrès chirurgicaux, la pose de fils tenseurs crantés permet aujourd’hui par une technique non invasive de rehausser légèrement les tissus </a:t>
            </a:r>
            <a:r>
              <a:rPr lang="fr-FR" sz="1200" dirty="0" err="1">
                <a:solidFill>
                  <a:schemeClr val="accent6">
                    <a:lumMod val="75000"/>
                  </a:schemeClr>
                </a:solidFill>
              </a:rPr>
              <a:t>centro</a:t>
            </a:r>
            <a:r>
              <a:rPr lang="fr-FR" sz="1200" dirty="0">
                <a:solidFill>
                  <a:schemeClr val="accent6">
                    <a:lumMod val="75000"/>
                  </a:schemeClr>
                </a:solidFill>
              </a:rPr>
              <a:t>-faciaux et donc d’obtenir un effet de tension sur la descente de la queue du sourcil, l’affaissement de la pommette et des joues, le creusement des sillons nasogéniens (cette technique peut aussi être utilisée sur l’ovale du visage). Résultats de la série en cours d’étude avec </a:t>
            </a:r>
            <a:r>
              <a:rPr lang="fr-FR" sz="1200" dirty="0" err="1">
                <a:solidFill>
                  <a:schemeClr val="accent6">
                    <a:lumMod val="75000"/>
                  </a:schemeClr>
                </a:solidFill>
              </a:rPr>
              <a:t>Croma</a:t>
            </a:r>
            <a:r>
              <a:rPr lang="fr-FR" sz="1200" dirty="0">
                <a:solidFill>
                  <a:schemeClr val="accent6">
                    <a:lumMod val="75000"/>
                  </a:schemeClr>
                </a:solidFill>
              </a:rPr>
              <a:t>® France.</a:t>
            </a:r>
          </a:p>
          <a:p>
            <a:endParaRPr lang="fr-FR" dirty="0"/>
          </a:p>
        </p:txBody>
      </p:sp>
      <p:sp>
        <p:nvSpPr>
          <p:cNvPr id="4" name="Espace réservé du numéro de diapositive 3"/>
          <p:cNvSpPr>
            <a:spLocks noGrp="1"/>
          </p:cNvSpPr>
          <p:nvPr>
            <p:ph type="sldNum" sz="quarter" idx="5"/>
          </p:nvPr>
        </p:nvSpPr>
        <p:spPr/>
        <p:txBody>
          <a:bodyPr/>
          <a:lstStyle/>
          <a:p>
            <a:fld id="{287E39DF-59CA-F24C-B718-4798D1F1E2D2}" type="slidenum">
              <a:rPr lang="fr-FR" smtClean="0"/>
              <a:pPr/>
              <a:t>10</a:t>
            </a:fld>
            <a:endParaRPr lang="fr-FR"/>
          </a:p>
        </p:txBody>
      </p:sp>
    </p:spTree>
    <p:extLst>
      <p:ext uri="{BB962C8B-B14F-4D97-AF65-F5344CB8AC3E}">
        <p14:creationId xmlns:p14="http://schemas.microsoft.com/office/powerpoint/2010/main" val="4207847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87E39DF-59CA-F24C-B718-4798D1F1E2D2}" type="slidenum">
              <a:rPr lang="fr-FR" smtClean="0"/>
              <a:pPr/>
              <a:t>20</a:t>
            </a:fld>
            <a:endParaRPr lang="fr-FR"/>
          </a:p>
        </p:txBody>
      </p:sp>
    </p:spTree>
    <p:extLst>
      <p:ext uri="{BB962C8B-B14F-4D97-AF65-F5344CB8AC3E}">
        <p14:creationId xmlns:p14="http://schemas.microsoft.com/office/powerpoint/2010/main" val="6372577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FR"/>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25A1B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Click to </a:t>
            </a:r>
            <a:r>
              <a:rPr lang="fr-FR" dirty="0" err="1"/>
              <a:t>edit</a:t>
            </a:r>
            <a:r>
              <a:rPr lang="fr-FR" dirty="0"/>
              <a:t> Master </a:t>
            </a:r>
            <a:r>
              <a:rPr lang="fr-FR" dirty="0" err="1"/>
              <a:t>subtitle</a:t>
            </a:r>
            <a:r>
              <a:rPr lang="fr-FR" dirty="0"/>
              <a:t> style</a:t>
            </a:r>
          </a:p>
        </p:txBody>
      </p:sp>
      <p:sp>
        <p:nvSpPr>
          <p:cNvPr id="4" name="Date Placeholder 3"/>
          <p:cNvSpPr>
            <a:spLocks noGrp="1"/>
          </p:cNvSpPr>
          <p:nvPr>
            <p:ph type="dt" sz="half" idx="10"/>
          </p:nvPr>
        </p:nvSpPr>
        <p:spPr/>
        <p:txBody>
          <a:bodyPr/>
          <a:lstStyle/>
          <a:p>
            <a:fld id="{ECDFBE90-8F40-F743-9B61-C09E74C9CB37}" type="datetimeFigureOut">
              <a:rPr lang="en-US" smtClean="0"/>
              <a:pPr/>
              <a:t>6/11/21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C734037-F1CA-F044-BE09-4950783DF6B1}" type="slidenum">
              <a:rPr lang="fr-FR" smtClean="0"/>
              <a:pPr/>
              <a:t>‹N°›</a:t>
            </a:fld>
            <a:endParaRPr lang="fr-FR"/>
          </a:p>
        </p:txBody>
      </p:sp>
      <p:pic>
        <p:nvPicPr>
          <p:cNvPr id="9" name="Image 15"/>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80531" y="240931"/>
            <a:ext cx="2380292" cy="892665"/>
          </a:xfrm>
          <a:prstGeom prst="rect">
            <a:avLst/>
          </a:prstGeom>
          <a:noFill/>
          <a:ln>
            <a:noFill/>
          </a:ln>
        </p:spPr>
      </p:pic>
      <p:pic>
        <p:nvPicPr>
          <p:cNvPr id="10" name="Picture 9" descr="CHAPELLE 003 JPG copie"/>
          <p:cNvPicPr>
            <a:picLocks noChangeAspect="1" noChangeArrowheads="1"/>
          </p:cNvPicPr>
          <p:nvPr userDrawn="1"/>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80284" y="5557302"/>
            <a:ext cx="1120199" cy="1164173"/>
          </a:xfrm>
          <a:prstGeom prst="rect">
            <a:avLst/>
          </a:prstGeom>
          <a:noFill/>
          <a:effectLst>
            <a:outerShdw blurRad="63500" dist="26940" algn="ctr" rotWithShape="0">
              <a:schemeClr val="bg1">
                <a:alpha val="50000"/>
              </a:schemeClr>
            </a:outerShdw>
          </a:effectLst>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p14="http://schemas.microsoft.com/office/powerpoint/2010/main" val="606625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Vertical Text Placeholder 2"/>
          <p:cNvSpPr>
            <a:spLocks noGrp="1"/>
          </p:cNvSpPr>
          <p:nvPr>
            <p:ph type="body" orient="vert" idx="1"/>
          </p:nvPr>
        </p:nvSpPr>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Date Placeholder 3"/>
          <p:cNvSpPr>
            <a:spLocks noGrp="1"/>
          </p:cNvSpPr>
          <p:nvPr>
            <p:ph type="dt" sz="half" idx="10"/>
          </p:nvPr>
        </p:nvSpPr>
        <p:spPr/>
        <p:txBody>
          <a:bodyPr/>
          <a:lstStyle/>
          <a:p>
            <a:fld id="{ECDFBE90-8F40-F743-9B61-C09E74C9CB37}" type="datetimeFigureOut">
              <a:rPr lang="en-US" smtClean="0"/>
              <a:pPr/>
              <a:t>6/11/21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C734037-F1CA-F044-BE09-4950783DF6B1}" type="slidenum">
              <a:rPr lang="fr-FR" smtClean="0"/>
              <a:pPr/>
              <a:t>‹N°›</a:t>
            </a:fld>
            <a:endParaRPr lang="fr-FR"/>
          </a:p>
        </p:txBody>
      </p:sp>
    </p:spTree>
    <p:extLst>
      <p:ext uri="{BB962C8B-B14F-4D97-AF65-F5344CB8AC3E}">
        <p14:creationId xmlns:p14="http://schemas.microsoft.com/office/powerpoint/2010/main" val="243266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Date Placeholder 3"/>
          <p:cNvSpPr>
            <a:spLocks noGrp="1"/>
          </p:cNvSpPr>
          <p:nvPr>
            <p:ph type="dt" sz="half" idx="10"/>
          </p:nvPr>
        </p:nvSpPr>
        <p:spPr/>
        <p:txBody>
          <a:bodyPr/>
          <a:lstStyle/>
          <a:p>
            <a:fld id="{ECDFBE90-8F40-F743-9B61-C09E74C9CB37}" type="datetimeFigureOut">
              <a:rPr lang="en-US" smtClean="0"/>
              <a:pPr/>
              <a:t>6/11/21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C734037-F1CA-F044-BE09-4950783DF6B1}" type="slidenum">
              <a:rPr lang="fr-FR" smtClean="0"/>
              <a:pPr/>
              <a:t>‹N°›</a:t>
            </a:fld>
            <a:endParaRPr lang="fr-FR"/>
          </a:p>
        </p:txBody>
      </p:sp>
    </p:spTree>
    <p:extLst>
      <p:ext uri="{BB962C8B-B14F-4D97-AF65-F5344CB8AC3E}">
        <p14:creationId xmlns:p14="http://schemas.microsoft.com/office/powerpoint/2010/main" val="3086578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Date Placeholder 2"/>
          <p:cNvSpPr>
            <a:spLocks noGrp="1"/>
          </p:cNvSpPr>
          <p:nvPr>
            <p:ph type="dt" sz="half" idx="10"/>
          </p:nvPr>
        </p:nvSpPr>
        <p:spPr/>
        <p:txBody>
          <a:bodyPr/>
          <a:lstStyle/>
          <a:p>
            <a:fld id="{ECDFBE90-8F40-F743-9B61-C09E74C9CB37}" type="datetimeFigureOut">
              <a:rPr lang="en-US" smtClean="0"/>
              <a:pPr/>
              <a:t>6/11/21</a:t>
            </a:fld>
            <a:r>
              <a:rPr lang="en-US"/>
              <a:t> </a:t>
            </a:r>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CC734037-F1CA-F044-BE09-4950783DF6B1}" type="slidenum">
              <a:rPr lang="fr-FR" smtClean="0"/>
              <a:pPr/>
              <a:t>‹N°›</a:t>
            </a:fld>
            <a:endParaRPr lang="fr-FR"/>
          </a:p>
        </p:txBody>
      </p:sp>
      <p:pic>
        <p:nvPicPr>
          <p:cNvPr id="6" name="Picture 5"/>
          <p:cNvPicPr>
            <a:picLocks noChangeAspect="1"/>
          </p:cNvPicPr>
          <p:nvPr userDrawn="1"/>
        </p:nvPicPr>
        <p:blipFill rotWithShape="1">
          <a:blip r:embed="rId2"/>
          <a:srcRect l="-61" r="-1"/>
          <a:stretch/>
        </p:blipFill>
        <p:spPr>
          <a:xfrm>
            <a:off x="1289031" y="2297557"/>
            <a:ext cx="6582661" cy="3581400"/>
          </a:xfrm>
          <a:prstGeom prst="rect">
            <a:avLst/>
          </a:prstGeom>
        </p:spPr>
      </p:pic>
    </p:spTree>
    <p:extLst>
      <p:ext uri="{BB962C8B-B14F-4D97-AF65-F5344CB8AC3E}">
        <p14:creationId xmlns:p14="http://schemas.microsoft.com/office/powerpoint/2010/main" val="2865567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Click to </a:t>
            </a:r>
            <a:r>
              <a:rPr lang="fr-FR" dirty="0" err="1"/>
              <a:t>edit</a:t>
            </a:r>
            <a:r>
              <a:rPr lang="fr-FR" dirty="0"/>
              <a:t> Master </a:t>
            </a:r>
            <a:r>
              <a:rPr lang="fr-FR" dirty="0" err="1"/>
              <a:t>title</a:t>
            </a:r>
            <a:r>
              <a:rPr lang="fr-FR" dirty="0"/>
              <a:t> style</a:t>
            </a:r>
          </a:p>
        </p:txBody>
      </p:sp>
      <p:sp>
        <p:nvSpPr>
          <p:cNvPr id="3" name="Content Placeholder 2"/>
          <p:cNvSpPr>
            <a:spLocks noGrp="1"/>
          </p:cNvSpPr>
          <p:nvPr>
            <p:ph idx="1"/>
          </p:nvPr>
        </p:nvSpPr>
        <p:spPr/>
        <p:txBody>
          <a:body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Date Placeholder 3"/>
          <p:cNvSpPr>
            <a:spLocks noGrp="1"/>
          </p:cNvSpPr>
          <p:nvPr>
            <p:ph type="dt" sz="half" idx="10"/>
          </p:nvPr>
        </p:nvSpPr>
        <p:spPr/>
        <p:txBody>
          <a:bodyPr/>
          <a:lstStyle/>
          <a:p>
            <a:fld id="{ECDFBE90-8F40-F743-9B61-C09E74C9CB37}" type="datetimeFigureOut">
              <a:rPr lang="en-US" smtClean="0"/>
              <a:pPr/>
              <a:t>6/11/21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C734037-F1CA-F044-BE09-4950783DF6B1}" type="slidenum">
              <a:rPr lang="fr-FR" smtClean="0"/>
              <a:pPr/>
              <a:t>‹N°›</a:t>
            </a:fld>
            <a:endParaRPr lang="fr-FR"/>
          </a:p>
        </p:txBody>
      </p:sp>
    </p:spTree>
    <p:extLst>
      <p:ext uri="{BB962C8B-B14F-4D97-AF65-F5344CB8AC3E}">
        <p14:creationId xmlns:p14="http://schemas.microsoft.com/office/powerpoint/2010/main" val="1513126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Click to edit Master text styles</a:t>
            </a:r>
          </a:p>
        </p:txBody>
      </p:sp>
      <p:sp>
        <p:nvSpPr>
          <p:cNvPr id="4" name="Date Placeholder 3"/>
          <p:cNvSpPr>
            <a:spLocks noGrp="1"/>
          </p:cNvSpPr>
          <p:nvPr>
            <p:ph type="dt" sz="half" idx="10"/>
          </p:nvPr>
        </p:nvSpPr>
        <p:spPr/>
        <p:txBody>
          <a:bodyPr/>
          <a:lstStyle/>
          <a:p>
            <a:fld id="{ECDFBE90-8F40-F743-9B61-C09E74C9CB37}" type="datetimeFigureOut">
              <a:rPr lang="en-US" smtClean="0"/>
              <a:pPr/>
              <a:t>6/11/21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C734037-F1CA-F044-BE09-4950783DF6B1}" type="slidenum">
              <a:rPr lang="fr-FR" smtClean="0"/>
              <a:pPr/>
              <a:t>‹N°›</a:t>
            </a:fld>
            <a:endParaRPr lang="fr-FR"/>
          </a:p>
        </p:txBody>
      </p:sp>
    </p:spTree>
    <p:extLst>
      <p:ext uri="{BB962C8B-B14F-4D97-AF65-F5344CB8AC3E}">
        <p14:creationId xmlns:p14="http://schemas.microsoft.com/office/powerpoint/2010/main" val="630801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5" name="Date Placeholder 4"/>
          <p:cNvSpPr>
            <a:spLocks noGrp="1"/>
          </p:cNvSpPr>
          <p:nvPr>
            <p:ph type="dt" sz="half" idx="10"/>
          </p:nvPr>
        </p:nvSpPr>
        <p:spPr/>
        <p:txBody>
          <a:bodyPr/>
          <a:lstStyle/>
          <a:p>
            <a:fld id="{ECDFBE90-8F40-F743-9B61-C09E74C9CB37}" type="datetimeFigureOut">
              <a:rPr lang="en-US" smtClean="0"/>
              <a:pPr/>
              <a:t>6/11/21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C734037-F1CA-F044-BE09-4950783DF6B1}" type="slidenum">
              <a:rPr lang="fr-FR" smtClean="0"/>
              <a:pPr/>
              <a:t>‹N°›</a:t>
            </a:fld>
            <a:endParaRPr lang="fr-FR"/>
          </a:p>
        </p:txBody>
      </p:sp>
    </p:spTree>
    <p:extLst>
      <p:ext uri="{BB962C8B-B14F-4D97-AF65-F5344CB8AC3E}">
        <p14:creationId xmlns:p14="http://schemas.microsoft.com/office/powerpoint/2010/main" val="638902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7" name="Date Placeholder 6"/>
          <p:cNvSpPr>
            <a:spLocks noGrp="1"/>
          </p:cNvSpPr>
          <p:nvPr>
            <p:ph type="dt" sz="half" idx="10"/>
          </p:nvPr>
        </p:nvSpPr>
        <p:spPr/>
        <p:txBody>
          <a:bodyPr/>
          <a:lstStyle/>
          <a:p>
            <a:fld id="{ECDFBE90-8F40-F743-9B61-C09E74C9CB37}" type="datetimeFigureOut">
              <a:rPr lang="en-US" smtClean="0"/>
              <a:pPr/>
              <a:t>6/11/21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C734037-F1CA-F044-BE09-4950783DF6B1}" type="slidenum">
              <a:rPr lang="fr-FR" smtClean="0"/>
              <a:pPr/>
              <a:t>‹N°›</a:t>
            </a:fld>
            <a:endParaRPr lang="fr-FR"/>
          </a:p>
        </p:txBody>
      </p:sp>
    </p:spTree>
    <p:extLst>
      <p:ext uri="{BB962C8B-B14F-4D97-AF65-F5344CB8AC3E}">
        <p14:creationId xmlns:p14="http://schemas.microsoft.com/office/powerpoint/2010/main" val="2366097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Click to edit Master title style</a:t>
            </a:r>
          </a:p>
        </p:txBody>
      </p:sp>
      <p:sp>
        <p:nvSpPr>
          <p:cNvPr id="3" name="Date Placeholder 2"/>
          <p:cNvSpPr>
            <a:spLocks noGrp="1"/>
          </p:cNvSpPr>
          <p:nvPr>
            <p:ph type="dt" sz="half" idx="10"/>
          </p:nvPr>
        </p:nvSpPr>
        <p:spPr/>
        <p:txBody>
          <a:bodyPr/>
          <a:lstStyle/>
          <a:p>
            <a:fld id="{ECDFBE90-8F40-F743-9B61-C09E74C9CB37}" type="datetimeFigureOut">
              <a:rPr lang="en-US" smtClean="0"/>
              <a:pPr/>
              <a:t>6/11/21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C734037-F1CA-F044-BE09-4950783DF6B1}" type="slidenum">
              <a:rPr lang="fr-FR" smtClean="0"/>
              <a:pPr/>
              <a:t>‹N°›</a:t>
            </a:fld>
            <a:endParaRPr lang="fr-FR"/>
          </a:p>
        </p:txBody>
      </p:sp>
    </p:spTree>
    <p:extLst>
      <p:ext uri="{BB962C8B-B14F-4D97-AF65-F5344CB8AC3E}">
        <p14:creationId xmlns:p14="http://schemas.microsoft.com/office/powerpoint/2010/main" val="1108884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DFBE90-8F40-F743-9B61-C09E74C9CB37}" type="datetimeFigureOut">
              <a:rPr lang="en-US" smtClean="0"/>
              <a:pPr/>
              <a:t>6/11/21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C734037-F1CA-F044-BE09-4950783DF6B1}" type="slidenum">
              <a:rPr lang="fr-FR" smtClean="0"/>
              <a:pPr/>
              <a:t>‹N°›</a:t>
            </a:fld>
            <a:endParaRPr lang="fr-FR"/>
          </a:p>
        </p:txBody>
      </p:sp>
    </p:spTree>
    <p:extLst>
      <p:ext uri="{BB962C8B-B14F-4D97-AF65-F5344CB8AC3E}">
        <p14:creationId xmlns:p14="http://schemas.microsoft.com/office/powerpoint/2010/main" val="2247483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
        <p:nvSpPr>
          <p:cNvPr id="5" name="Date Placeholder 4"/>
          <p:cNvSpPr>
            <a:spLocks noGrp="1"/>
          </p:cNvSpPr>
          <p:nvPr>
            <p:ph type="dt" sz="half" idx="10"/>
          </p:nvPr>
        </p:nvSpPr>
        <p:spPr/>
        <p:txBody>
          <a:bodyPr/>
          <a:lstStyle/>
          <a:p>
            <a:fld id="{ECDFBE90-8F40-F743-9B61-C09E74C9CB37}" type="datetimeFigureOut">
              <a:rPr lang="en-US" smtClean="0"/>
              <a:pPr/>
              <a:t>6/11/21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C734037-F1CA-F044-BE09-4950783DF6B1}" type="slidenum">
              <a:rPr lang="fr-FR" smtClean="0"/>
              <a:pPr/>
              <a:t>‹N°›</a:t>
            </a:fld>
            <a:endParaRPr lang="fr-FR"/>
          </a:p>
        </p:txBody>
      </p:sp>
    </p:spTree>
    <p:extLst>
      <p:ext uri="{BB962C8B-B14F-4D97-AF65-F5344CB8AC3E}">
        <p14:creationId xmlns:p14="http://schemas.microsoft.com/office/powerpoint/2010/main" val="3316449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Click to edit Master text styles</a:t>
            </a:r>
          </a:p>
        </p:txBody>
      </p:sp>
      <p:sp>
        <p:nvSpPr>
          <p:cNvPr id="5" name="Date Placeholder 4"/>
          <p:cNvSpPr>
            <a:spLocks noGrp="1"/>
          </p:cNvSpPr>
          <p:nvPr>
            <p:ph type="dt" sz="half" idx="10"/>
          </p:nvPr>
        </p:nvSpPr>
        <p:spPr/>
        <p:txBody>
          <a:bodyPr/>
          <a:lstStyle/>
          <a:p>
            <a:fld id="{ECDFBE90-8F40-F743-9B61-C09E74C9CB37}" type="datetimeFigureOut">
              <a:rPr lang="en-US" smtClean="0"/>
              <a:pPr/>
              <a:t>6/11/21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C734037-F1CA-F044-BE09-4950783DF6B1}" type="slidenum">
              <a:rPr lang="fr-FR" smtClean="0"/>
              <a:pPr/>
              <a:t>‹N°›</a:t>
            </a:fld>
            <a:endParaRPr lang="fr-FR"/>
          </a:p>
        </p:txBody>
      </p:sp>
    </p:spTree>
    <p:extLst>
      <p:ext uri="{BB962C8B-B14F-4D97-AF65-F5344CB8AC3E}">
        <p14:creationId xmlns:p14="http://schemas.microsoft.com/office/powerpoint/2010/main" val="1467089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dirty="0"/>
              <a:t>Click to </a:t>
            </a:r>
            <a:r>
              <a:rPr lang="fr-FR" dirty="0" err="1"/>
              <a:t>edit</a:t>
            </a:r>
            <a:r>
              <a:rPr lang="fr-FR" dirty="0"/>
              <a:t> Master </a:t>
            </a:r>
            <a:r>
              <a:rPr lang="fr-FR" dirty="0" err="1"/>
              <a:t>title</a:t>
            </a:r>
            <a:r>
              <a:rPr lang="fr-FR" dirty="0"/>
              <a:t>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dirty="0"/>
              <a:t>Click to </a:t>
            </a:r>
            <a:r>
              <a:rPr lang="fr-FR" dirty="0" err="1"/>
              <a:t>edit</a:t>
            </a:r>
            <a:r>
              <a:rPr lang="fr-FR" dirty="0"/>
              <a:t> Master </a:t>
            </a:r>
            <a:r>
              <a:rPr lang="fr-FR" dirty="0" err="1"/>
              <a:t>text</a:t>
            </a:r>
            <a:r>
              <a:rPr lang="fr-FR" dirty="0"/>
              <a:t> styles</a:t>
            </a:r>
          </a:p>
          <a:p>
            <a:pPr lvl="1"/>
            <a:r>
              <a:rPr lang="fr-FR" dirty="0"/>
              <a:t>Second </a:t>
            </a:r>
            <a:r>
              <a:rPr lang="fr-FR" dirty="0" err="1"/>
              <a:t>level</a:t>
            </a:r>
            <a:endParaRPr lang="fr-FR" dirty="0"/>
          </a:p>
          <a:p>
            <a:pPr lvl="2"/>
            <a:r>
              <a:rPr lang="fr-FR" dirty="0" err="1"/>
              <a:t>Third</a:t>
            </a:r>
            <a:r>
              <a:rPr lang="fr-FR" dirty="0"/>
              <a:t> </a:t>
            </a:r>
            <a:r>
              <a:rPr lang="fr-FR" dirty="0" err="1"/>
              <a:t>level</a:t>
            </a:r>
            <a:endParaRPr lang="fr-FR" dirty="0"/>
          </a:p>
          <a:p>
            <a:pPr lvl="3"/>
            <a:r>
              <a:rPr lang="fr-FR" dirty="0" err="1"/>
              <a:t>Fourth</a:t>
            </a:r>
            <a:r>
              <a:rPr lang="fr-FR" dirty="0"/>
              <a:t> </a:t>
            </a:r>
            <a:r>
              <a:rPr lang="fr-FR" dirty="0" err="1"/>
              <a:t>level</a:t>
            </a:r>
            <a:endParaRPr lang="fr-FR" dirty="0"/>
          </a:p>
          <a:p>
            <a:pPr lvl="4"/>
            <a:r>
              <a:rPr lang="fr-FR" dirty="0" err="1"/>
              <a:t>Fifth</a:t>
            </a:r>
            <a:r>
              <a:rPr lang="fr-FR" dirty="0"/>
              <a:t> </a:t>
            </a:r>
            <a:r>
              <a:rPr lang="fr-FR" dirty="0" err="1"/>
              <a:t>level</a:t>
            </a:r>
            <a:endParaRPr lang="fr-F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DFBE90-8F40-F743-9B61-C09E74C9CB37}" type="datetimeFigureOut">
              <a:rPr lang="en-US" smtClean="0"/>
              <a:pPr/>
              <a:t>6/11/21</a:t>
            </a:fld>
            <a:r>
              <a:rPr lang="en-US" dirty="0"/>
              <a:t> </a:t>
            </a:r>
            <a:endParaRPr lang="fr-F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734037-F1CA-F044-BE09-4950783DF6B1}" type="slidenum">
              <a:rPr lang="fr-FR" smtClean="0"/>
              <a:pPr/>
              <a:t>‹N°›</a:t>
            </a:fld>
            <a:endParaRPr lang="fr-FR"/>
          </a:p>
        </p:txBody>
      </p:sp>
      <p:pic>
        <p:nvPicPr>
          <p:cNvPr id="9" name="Picture 1" descr="LOGO CNS PHC"/>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94870" y="241296"/>
            <a:ext cx="781860" cy="1055511"/>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0" name="Text Box 7"/>
          <p:cNvSpPr txBox="1">
            <a:spLocks noChangeArrowheads="1"/>
          </p:cNvSpPr>
          <p:nvPr userDrawn="1"/>
        </p:nvSpPr>
        <p:spPr bwMode="auto">
          <a:xfrm>
            <a:off x="51959" y="31834"/>
            <a:ext cx="1795463" cy="553998"/>
          </a:xfrm>
          <a:prstGeom prst="rect">
            <a:avLst/>
          </a:prstGeom>
          <a:noFill/>
          <a:ln>
            <a:noFill/>
          </a:ln>
          <a:effectLst>
            <a:outerShdw blurRad="63500" dist="17961" dir="2700000" algn="ctr" rotWithShape="0">
              <a:schemeClr val="bg1">
                <a:alpha val="74998"/>
              </a:schemeClr>
            </a:outerShdw>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Lst>
        </p:spPr>
        <p:txBody>
          <a:bodyPr wrap="square">
            <a:spAutoFit/>
          </a:bodyPr>
          <a:lstStyle/>
          <a:p>
            <a:pPr>
              <a:spcBef>
                <a:spcPct val="50000"/>
              </a:spcBef>
              <a:defRPr/>
            </a:pPr>
            <a:r>
              <a:rPr lang="fr-FR" sz="1200" b="0" dirty="0">
                <a:solidFill>
                  <a:srgbClr val="25A1BC"/>
                </a:solidFill>
                <a:latin typeface="Century Gothic" charset="0"/>
              </a:rPr>
              <a:t>La Pitié-Salpêtrière</a:t>
            </a:r>
          </a:p>
          <a:p>
            <a:pPr>
              <a:spcBef>
                <a:spcPct val="50000"/>
              </a:spcBef>
              <a:defRPr/>
            </a:pPr>
            <a:endParaRPr lang="fr-FR" sz="1200" b="0" dirty="0">
              <a:solidFill>
                <a:schemeClr val="accent6">
                  <a:lumMod val="75000"/>
                </a:schemeClr>
              </a:solidFill>
              <a:latin typeface="Century Gothic" charset="0"/>
            </a:endParaRPr>
          </a:p>
        </p:txBody>
      </p:sp>
      <p:sp>
        <p:nvSpPr>
          <p:cNvPr id="11" name="Text Box 7"/>
          <p:cNvSpPr txBox="1">
            <a:spLocks noChangeArrowheads="1"/>
          </p:cNvSpPr>
          <p:nvPr userDrawn="1"/>
        </p:nvSpPr>
        <p:spPr bwMode="auto">
          <a:xfrm>
            <a:off x="421868" y="1133596"/>
            <a:ext cx="994668" cy="276999"/>
          </a:xfrm>
          <a:prstGeom prst="rect">
            <a:avLst/>
          </a:prstGeom>
          <a:noFill/>
          <a:ln>
            <a:noFill/>
          </a:ln>
          <a:effectLst>
            <a:outerShdw blurRad="63500" dist="17961" dir="2700000" algn="ctr" rotWithShape="0">
              <a:schemeClr val="bg1">
                <a:alpha val="74998"/>
              </a:schemeClr>
            </a:outerShdw>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Lst>
        </p:spPr>
        <p:txBody>
          <a:bodyPr wrap="square">
            <a:spAutoFit/>
          </a:bodyPr>
          <a:lstStyle/>
          <a:p>
            <a:pPr>
              <a:spcBef>
                <a:spcPct val="50000"/>
              </a:spcBef>
              <a:defRPr/>
            </a:pPr>
            <a:r>
              <a:rPr lang="fr-FR" sz="1200" b="0" dirty="0">
                <a:solidFill>
                  <a:srgbClr val="25A1BC"/>
                </a:solidFill>
                <a:latin typeface="Century Gothic" charset="0"/>
              </a:rPr>
              <a:t>Paris</a:t>
            </a:r>
          </a:p>
        </p:txBody>
      </p:sp>
    </p:spTree>
    <p:extLst>
      <p:ext uri="{BB962C8B-B14F-4D97-AF65-F5344CB8AC3E}">
        <p14:creationId xmlns:p14="http://schemas.microsoft.com/office/powerpoint/2010/main" val="1249194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accent6">
              <a:lumMod val="7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25A1BC"/>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accent6">
              <a:lumMod val="7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25A1BC"/>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accent6">
              <a:lumMod val="7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25A1B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rive.google.com/file/d/1q6GW-XcRHoLLzPj6y8mfvweveqJ1GuDj/view?usp=sharin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24.jp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28.jp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jpg"/><Relationship Id="rId1" Type="http://schemas.openxmlformats.org/officeDocument/2006/relationships/slideLayout" Target="../slideLayouts/slideLayout5.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5.xml"/><Relationship Id="rId5" Type="http://schemas.openxmlformats.org/officeDocument/2006/relationships/image" Target="../media/image45.jpg"/><Relationship Id="rId4" Type="http://schemas.openxmlformats.org/officeDocument/2006/relationships/image" Target="../media/image44.jp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5.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1.jpg"/><Relationship Id="rId7" Type="http://schemas.openxmlformats.org/officeDocument/2006/relationships/image" Target="../media/image14.jp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4E40B91-0FFB-BB48-802F-8BFCF3A606A7}"/>
              </a:ext>
            </a:extLst>
          </p:cNvPr>
          <p:cNvPicPr>
            <a:picLocks noChangeAspect="1"/>
          </p:cNvPicPr>
          <p:nvPr/>
        </p:nvPicPr>
        <p:blipFill rotWithShape="1">
          <a:blip r:embed="rId2">
            <a:alphaModFix amt="6000"/>
            <a:extLst>
              <a:ext uri="{28A0092B-C50C-407E-A947-70E740481C1C}">
                <a14:useLocalDpi xmlns:a14="http://schemas.microsoft.com/office/drawing/2010/main" val="0"/>
              </a:ext>
            </a:extLst>
          </a:blip>
          <a:srcRect l="34030" t="29227" r="35970" b="16888"/>
          <a:stretch/>
        </p:blipFill>
        <p:spPr>
          <a:xfrm>
            <a:off x="19970" y="-171085"/>
            <a:ext cx="9124030" cy="9213933"/>
          </a:xfrm>
          <a:prstGeom prst="rect">
            <a:avLst/>
          </a:prstGeom>
        </p:spPr>
      </p:pic>
      <p:sp>
        <p:nvSpPr>
          <p:cNvPr id="4" name="Titre 3"/>
          <p:cNvSpPr>
            <a:spLocks noGrp="1"/>
          </p:cNvSpPr>
          <p:nvPr>
            <p:ph type="ctrTitle"/>
          </p:nvPr>
        </p:nvSpPr>
        <p:spPr>
          <a:xfrm>
            <a:off x="824345" y="876307"/>
            <a:ext cx="7772400" cy="1470025"/>
          </a:xfrm>
        </p:spPr>
        <p:txBody>
          <a:bodyPr/>
          <a:lstStyle/>
          <a:p>
            <a:r>
              <a:rPr lang="fr-FR" dirty="0"/>
              <a:t>Paralysie faciale et réhabilitation faciale</a:t>
            </a:r>
          </a:p>
        </p:txBody>
      </p:sp>
      <p:sp>
        <p:nvSpPr>
          <p:cNvPr id="5" name="Sous-titre 4"/>
          <p:cNvSpPr>
            <a:spLocks noGrp="1"/>
          </p:cNvSpPr>
          <p:nvPr>
            <p:ph type="subTitle" idx="1"/>
          </p:nvPr>
        </p:nvSpPr>
        <p:spPr>
          <a:xfrm>
            <a:off x="27710" y="2124660"/>
            <a:ext cx="9104060" cy="4996577"/>
          </a:xfrm>
        </p:spPr>
        <p:txBody>
          <a:bodyPr>
            <a:normAutofit/>
          </a:bodyPr>
          <a:lstStyle/>
          <a:p>
            <a:r>
              <a:rPr lang="fr-FR" sz="4000" dirty="0"/>
              <a:t>Rencontres Corses en ORL et chirurgie cervico-faciale</a:t>
            </a:r>
          </a:p>
          <a:p>
            <a:r>
              <a:rPr lang="fr-FR" sz="2600" dirty="0">
                <a:solidFill>
                  <a:schemeClr val="accent6">
                    <a:lumMod val="75000"/>
                  </a:schemeClr>
                </a:solidFill>
                <a:cs typeface="Times New Roman" panose="02020603050405020304" pitchFamily="18" charset="0"/>
              </a:rPr>
              <a:t>Dr </a:t>
            </a:r>
            <a:r>
              <a:rPr lang="fr-FR" sz="2600" dirty="0" err="1">
                <a:solidFill>
                  <a:schemeClr val="accent6">
                    <a:lumMod val="75000"/>
                  </a:schemeClr>
                </a:solidFill>
                <a:cs typeface="Times New Roman" panose="02020603050405020304" pitchFamily="18" charset="0"/>
              </a:rPr>
              <a:t>Eric</a:t>
            </a:r>
            <a:r>
              <a:rPr lang="fr-FR" sz="2600" dirty="0">
                <a:solidFill>
                  <a:schemeClr val="accent6">
                    <a:lumMod val="75000"/>
                  </a:schemeClr>
                </a:solidFill>
                <a:cs typeface="Times New Roman" panose="02020603050405020304" pitchFamily="18" charset="0"/>
              </a:rPr>
              <a:t> </a:t>
            </a:r>
            <a:r>
              <a:rPr lang="fr-FR" sz="2600" dirty="0" err="1">
                <a:solidFill>
                  <a:schemeClr val="accent6">
                    <a:lumMod val="75000"/>
                  </a:schemeClr>
                </a:solidFill>
                <a:cs typeface="Times New Roman" panose="02020603050405020304" pitchFamily="18" charset="0"/>
              </a:rPr>
              <a:t>Rondini-Gilli</a:t>
            </a:r>
            <a:r>
              <a:rPr lang="fr-FR" sz="2600" dirty="0">
                <a:solidFill>
                  <a:schemeClr val="accent6">
                    <a:lumMod val="75000"/>
                  </a:schemeClr>
                </a:solidFill>
                <a:cs typeface="Times New Roman" panose="02020603050405020304" pitchFamily="18" charset="0"/>
              </a:rPr>
              <a:t>*, Dr Claire </a:t>
            </a:r>
            <a:r>
              <a:rPr lang="fr-FR" sz="2600" dirty="0" err="1">
                <a:solidFill>
                  <a:schemeClr val="accent6">
                    <a:lumMod val="75000"/>
                  </a:schemeClr>
                </a:solidFill>
                <a:cs typeface="Times New Roman" panose="02020603050405020304" pitchFamily="18" charset="0"/>
              </a:rPr>
              <a:t>Foirest</a:t>
            </a:r>
            <a:r>
              <a:rPr lang="fr-FR" sz="2600" dirty="0">
                <a:solidFill>
                  <a:schemeClr val="accent6">
                    <a:lumMod val="75000"/>
                  </a:schemeClr>
                </a:solidFill>
                <a:cs typeface="Times New Roman" panose="02020603050405020304" pitchFamily="18" charset="0"/>
              </a:rPr>
              <a:t>*, Pr Frédéric </a:t>
            </a:r>
            <a:r>
              <a:rPr lang="fr-FR" sz="2600" dirty="0" err="1">
                <a:solidFill>
                  <a:schemeClr val="accent6">
                    <a:lumMod val="75000"/>
                  </a:schemeClr>
                </a:solidFill>
                <a:cs typeface="Times New Roman" panose="02020603050405020304" pitchFamily="18" charset="0"/>
              </a:rPr>
              <a:t>Tankéré</a:t>
            </a:r>
            <a:r>
              <a:rPr lang="fr-FR" sz="2600" dirty="0">
                <a:solidFill>
                  <a:schemeClr val="accent6">
                    <a:lumMod val="75000"/>
                  </a:schemeClr>
                </a:solidFill>
                <a:cs typeface="Times New Roman" panose="02020603050405020304" pitchFamily="18" charset="0"/>
              </a:rPr>
              <a:t>*</a:t>
            </a:r>
          </a:p>
          <a:p>
            <a:r>
              <a:rPr lang="fr-FR" sz="2600" dirty="0">
                <a:solidFill>
                  <a:schemeClr val="accent6">
                    <a:lumMod val="75000"/>
                  </a:schemeClr>
                </a:solidFill>
                <a:cs typeface="Times New Roman" panose="02020603050405020304" pitchFamily="18" charset="0"/>
              </a:rPr>
              <a:t>Dr Anne-laure </a:t>
            </a:r>
            <a:r>
              <a:rPr lang="fr-FR" sz="2600" dirty="0" err="1">
                <a:solidFill>
                  <a:schemeClr val="accent6">
                    <a:lumMod val="75000"/>
                  </a:schemeClr>
                </a:solidFill>
                <a:cs typeface="Times New Roman" panose="02020603050405020304" pitchFamily="18" charset="0"/>
              </a:rPr>
              <a:t>Remond</a:t>
            </a:r>
            <a:r>
              <a:rPr lang="fr-FR" sz="2600" dirty="0">
                <a:solidFill>
                  <a:schemeClr val="accent6">
                    <a:lumMod val="75000"/>
                  </a:schemeClr>
                </a:solidFill>
                <a:cs typeface="Times New Roman" panose="02020603050405020304" pitchFamily="18" charset="0"/>
              </a:rPr>
              <a:t>**,  Dr Nathalie </a:t>
            </a:r>
            <a:r>
              <a:rPr lang="fr-FR" sz="2600" dirty="0" err="1">
                <a:solidFill>
                  <a:schemeClr val="accent6">
                    <a:lumMod val="75000"/>
                  </a:schemeClr>
                </a:solidFill>
                <a:cs typeface="Times New Roman" panose="02020603050405020304" pitchFamily="18" charset="0"/>
              </a:rPr>
              <a:t>Butel</a:t>
            </a:r>
            <a:r>
              <a:rPr lang="fr-FR" sz="2600" dirty="0">
                <a:solidFill>
                  <a:schemeClr val="accent6">
                    <a:lumMod val="75000"/>
                  </a:schemeClr>
                </a:solidFill>
                <a:cs typeface="Times New Roman" panose="02020603050405020304" pitchFamily="18" charset="0"/>
              </a:rPr>
              <a:t>**</a:t>
            </a:r>
          </a:p>
          <a:p>
            <a:r>
              <a:rPr lang="fr-FR" sz="1900" dirty="0">
                <a:cs typeface="Times New Roman" panose="02020603050405020304" pitchFamily="18" charset="0"/>
              </a:rPr>
              <a:t>*Service d’ORL et Chirurgie Cervico-Faciale, Plastique et Reconstructrice,</a:t>
            </a:r>
          </a:p>
          <a:p>
            <a:r>
              <a:rPr lang="fr-FR" sz="1900" dirty="0">
                <a:cs typeface="Times New Roman" panose="02020603050405020304" pitchFamily="18" charset="0"/>
              </a:rPr>
              <a:t>d’Otologie et d’</a:t>
            </a:r>
            <a:r>
              <a:rPr lang="fr-FR" sz="1900" dirty="0" err="1">
                <a:cs typeface="Times New Roman" panose="02020603050405020304" pitchFamily="18" charset="0"/>
              </a:rPr>
              <a:t>Otoneurochirurgie</a:t>
            </a:r>
            <a:r>
              <a:rPr lang="fr-FR" sz="1900" dirty="0">
                <a:cs typeface="Times New Roman" panose="02020603050405020304" pitchFamily="18" charset="0"/>
              </a:rPr>
              <a:t>.</a:t>
            </a:r>
          </a:p>
          <a:p>
            <a:r>
              <a:rPr lang="fr-FR" sz="1900" dirty="0">
                <a:cs typeface="Times New Roman" panose="02020603050405020304" pitchFamily="18" charset="0"/>
              </a:rPr>
              <a:t>** Service d’Ophtalmologie</a:t>
            </a:r>
          </a:p>
          <a:p>
            <a:endParaRPr lang="fr-FR" sz="1900" dirty="0">
              <a:cs typeface="Times New Roman" panose="02020603050405020304" pitchFamily="18" charset="0"/>
            </a:endParaRPr>
          </a:p>
          <a:p>
            <a:endParaRPr lang="fr-FR" sz="1900" dirty="0">
              <a:cs typeface="Times New Roman" panose="02020603050405020304" pitchFamily="18" charset="0"/>
            </a:endParaRPr>
          </a:p>
          <a:p>
            <a:pPr algn="r"/>
            <a:r>
              <a:rPr lang="fr-FR" sz="2400" dirty="0">
                <a:cs typeface="Times New Roman" panose="02020603050405020304" pitchFamily="18" charset="0"/>
              </a:rPr>
              <a:t>Hôpitaux Universitaires                  Pitié-Salpêtrière – Charles Foix</a:t>
            </a:r>
          </a:p>
          <a:p>
            <a:pPr algn="r"/>
            <a:endParaRPr lang="fr-F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3"/>
          </p:cNvPr>
          <p:cNvSpPr/>
          <p:nvPr/>
        </p:nvSpPr>
        <p:spPr>
          <a:xfrm>
            <a:off x="2331362" y="764704"/>
            <a:ext cx="4572000" cy="369332"/>
          </a:xfrm>
          <a:prstGeom prst="rect">
            <a:avLst/>
          </a:prstGeom>
        </p:spPr>
        <p:txBody>
          <a:bodyPr>
            <a:spAutoFit/>
          </a:bodyPr>
          <a:lstStyle/>
          <a:p>
            <a:pPr algn="ctr"/>
            <a:r>
              <a:rPr lang="fr-FR" dirty="0">
                <a:solidFill>
                  <a:srgbClr val="25A1BC"/>
                </a:solidFill>
                <a:hlinkClick r:id="rId3">
                  <a:extLst>
                    <a:ext uri="{A12FA001-AC4F-418D-AE19-62706E023703}">
                      <ahyp:hlinkClr xmlns:ahyp="http://schemas.microsoft.com/office/drawing/2018/hyperlinkcolor" val="tx"/>
                    </a:ext>
                  </a:extLst>
                </a:hlinkClick>
              </a:rPr>
              <a:t>Vidéo lifting par fils tenseurs</a:t>
            </a:r>
            <a:endParaRPr lang="fr-FR" dirty="0">
              <a:solidFill>
                <a:srgbClr val="25A1BC"/>
              </a:solidFill>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7650" y="3952059"/>
            <a:ext cx="2264543" cy="2596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 6">
            <a:extLst>
              <a:ext uri="{FF2B5EF4-FFF2-40B4-BE49-F238E27FC236}">
                <a16:creationId xmlns:a16="http://schemas.microsoft.com/office/drawing/2014/main" id="{C2C91DDF-D504-2C4D-BCC6-EED29014D6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9656" y="6206837"/>
            <a:ext cx="1934344" cy="566702"/>
          </a:xfrm>
          <a:prstGeom prst="rect">
            <a:avLst/>
          </a:prstGeom>
        </p:spPr>
      </p:pic>
      <p:sp>
        <p:nvSpPr>
          <p:cNvPr id="10" name="Espace réservé du contenu 9">
            <a:extLst>
              <a:ext uri="{FF2B5EF4-FFF2-40B4-BE49-F238E27FC236}">
                <a16:creationId xmlns:a16="http://schemas.microsoft.com/office/drawing/2014/main" id="{D138AA44-DE0A-1A47-9E67-F203F48681CB}"/>
              </a:ext>
            </a:extLst>
          </p:cNvPr>
          <p:cNvSpPr>
            <a:spLocks noGrp="1"/>
          </p:cNvSpPr>
          <p:nvPr>
            <p:ph idx="1"/>
          </p:nvPr>
        </p:nvSpPr>
        <p:spPr>
          <a:xfrm>
            <a:off x="457200" y="1246183"/>
            <a:ext cx="8229600" cy="5440362"/>
          </a:xfrm>
        </p:spPr>
        <p:txBody>
          <a:bodyPr>
            <a:normAutofit fontScale="40000" lnSpcReduction="20000"/>
          </a:bodyPr>
          <a:lstStyle/>
          <a:p>
            <a:r>
              <a:rPr lang="fr-FR" sz="5100" u="sng" dirty="0" err="1"/>
              <a:t>Barb</a:t>
            </a:r>
            <a:r>
              <a:rPr lang="fr-FR" sz="5100" u="sng" dirty="0"/>
              <a:t> II 4D : </a:t>
            </a:r>
          </a:p>
          <a:p>
            <a:pPr lvl="1"/>
            <a:r>
              <a:rPr lang="fr-FR" sz="5000" dirty="0">
                <a:solidFill>
                  <a:schemeClr val="accent6">
                    <a:lumMod val="75000"/>
                  </a:schemeClr>
                </a:solidFill>
              </a:rPr>
              <a:t>Les crans bidirectionnels en 4 dimensions optimisent la fixation </a:t>
            </a:r>
          </a:p>
          <a:p>
            <a:pPr lvl="1"/>
            <a:r>
              <a:rPr lang="fr-FR" sz="5000" dirty="0">
                <a:solidFill>
                  <a:schemeClr val="accent6">
                    <a:lumMod val="75000"/>
                  </a:schemeClr>
                </a:solidFill>
              </a:rPr>
              <a:t>La canule à paroi ultra mince en forme de L garantit un fil résorbable plus épais et plus solide et provoque une plus importante production de collagène </a:t>
            </a:r>
          </a:p>
          <a:p>
            <a:pPr lvl="1"/>
            <a:r>
              <a:rPr lang="fr-FR" sz="5000" dirty="0">
                <a:solidFill>
                  <a:schemeClr val="accent6">
                    <a:lumMod val="75000"/>
                  </a:schemeClr>
                </a:solidFill>
              </a:rPr>
              <a:t>La canule en forme de L, enduite d’un revêtement spécial plus résistant à l’abrasion, permet une insertion en délicatesse, limite la douleur et réduit les risques de lésions aux tissus </a:t>
            </a:r>
          </a:p>
          <a:p>
            <a:endParaRPr lang="fr-FR" sz="5000" dirty="0">
              <a:solidFill>
                <a:schemeClr val="accent6">
                  <a:lumMod val="75000"/>
                </a:schemeClr>
              </a:solidFill>
            </a:endParaRPr>
          </a:p>
          <a:p>
            <a:r>
              <a:rPr lang="fr-FR" sz="5000" dirty="0">
                <a:solidFill>
                  <a:schemeClr val="accent6">
                    <a:lumMod val="75000"/>
                  </a:schemeClr>
                </a:solidFill>
              </a:rPr>
              <a:t>Zones d’application spécifiques </a:t>
            </a:r>
          </a:p>
          <a:p>
            <a:pPr lvl="1"/>
            <a:r>
              <a:rPr lang="fr-FR" sz="5000" dirty="0">
                <a:solidFill>
                  <a:schemeClr val="accent6">
                    <a:lumMod val="75000"/>
                  </a:schemeClr>
                </a:solidFill>
              </a:rPr>
              <a:t>Fixation des tissus plus importante grâce aux crans multidirectionnels </a:t>
            </a:r>
            <a:endParaRPr lang="fr-FR" sz="5000" dirty="0"/>
          </a:p>
          <a:p>
            <a:pPr lvl="1"/>
            <a:r>
              <a:rPr lang="fr-FR" sz="5000" dirty="0">
                <a:solidFill>
                  <a:schemeClr val="accent6">
                    <a:lumMod val="75000"/>
                  </a:schemeClr>
                </a:solidFill>
              </a:rPr>
              <a:t>Repositionnement des tiers médian et inférieur du visage</a:t>
            </a:r>
          </a:p>
          <a:p>
            <a:pPr lvl="1"/>
            <a:r>
              <a:rPr lang="fr-FR" sz="5000" dirty="0">
                <a:solidFill>
                  <a:schemeClr val="accent6">
                    <a:lumMod val="75000"/>
                  </a:schemeClr>
                </a:solidFill>
              </a:rPr>
              <a:t>Correction de la ptose gravitationnelle des sourcils et des tiers médian et inférieur du visage </a:t>
            </a:r>
          </a:p>
          <a:p>
            <a:endParaRPr lang="fr-FR" sz="5000" dirty="0">
              <a:solidFill>
                <a:schemeClr val="accent6">
                  <a:lumMod val="75000"/>
                </a:schemeClr>
              </a:solidFill>
            </a:endParaRPr>
          </a:p>
          <a:p>
            <a:r>
              <a:rPr lang="fr-FR" sz="5000" dirty="0">
                <a:solidFill>
                  <a:schemeClr val="accent6">
                    <a:lumMod val="75000"/>
                  </a:schemeClr>
                </a:solidFill>
              </a:rPr>
              <a:t>Résultats </a:t>
            </a:r>
          </a:p>
          <a:p>
            <a:pPr lvl="1"/>
            <a:r>
              <a:rPr lang="fr-FR" sz="5000" dirty="0">
                <a:solidFill>
                  <a:schemeClr val="accent6">
                    <a:lumMod val="75000"/>
                  </a:schemeClr>
                </a:solidFill>
              </a:rPr>
              <a:t>Restructuration </a:t>
            </a:r>
            <a:endParaRPr lang="fr-FR" sz="5000" dirty="0"/>
          </a:p>
          <a:p>
            <a:pPr lvl="1"/>
            <a:r>
              <a:rPr lang="fr-FR" sz="5000" dirty="0">
                <a:solidFill>
                  <a:schemeClr val="accent6">
                    <a:lumMod val="75000"/>
                  </a:schemeClr>
                </a:solidFill>
              </a:rPr>
              <a:t>Repositionnement des tissus</a:t>
            </a:r>
            <a:endParaRPr lang="fr-FR" sz="5000" dirty="0"/>
          </a:p>
        </p:txBody>
      </p:sp>
    </p:spTree>
    <p:extLst>
      <p:ext uri="{BB962C8B-B14F-4D97-AF65-F5344CB8AC3E}">
        <p14:creationId xmlns:p14="http://schemas.microsoft.com/office/powerpoint/2010/main" val="3369857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964295-9EBE-FF41-837F-7AC707CFF9AC}"/>
              </a:ext>
            </a:extLst>
          </p:cNvPr>
          <p:cNvSpPr>
            <a:spLocks noGrp="1"/>
          </p:cNvSpPr>
          <p:nvPr>
            <p:ph type="title"/>
          </p:nvPr>
        </p:nvSpPr>
        <p:spPr/>
        <p:txBody>
          <a:bodyPr/>
          <a:lstStyle/>
          <a:p>
            <a:r>
              <a:rPr lang="fr-FR" dirty="0"/>
              <a:t>Prise en charge</a:t>
            </a:r>
          </a:p>
        </p:txBody>
      </p:sp>
      <p:sp>
        <p:nvSpPr>
          <p:cNvPr id="3" name="Espace réservé du contenu 2">
            <a:extLst>
              <a:ext uri="{FF2B5EF4-FFF2-40B4-BE49-F238E27FC236}">
                <a16:creationId xmlns:a16="http://schemas.microsoft.com/office/drawing/2014/main" id="{163F4111-3582-6E42-974B-167A72F833A0}"/>
              </a:ext>
            </a:extLst>
          </p:cNvPr>
          <p:cNvSpPr>
            <a:spLocks noGrp="1"/>
          </p:cNvSpPr>
          <p:nvPr>
            <p:ph idx="1"/>
          </p:nvPr>
        </p:nvSpPr>
        <p:spPr/>
        <p:txBody>
          <a:bodyPr/>
          <a:lstStyle/>
          <a:p>
            <a:r>
              <a:rPr lang="fr-FR" dirty="0"/>
              <a:t>Paupière supérieure:</a:t>
            </a:r>
          </a:p>
          <a:p>
            <a:pPr marL="971550" lvl="1" indent="-514350">
              <a:buFont typeface="+mj-lt"/>
              <a:buAutoNum type="arabicPeriod"/>
            </a:pPr>
            <a:r>
              <a:rPr lang="fr-FR" dirty="0"/>
              <a:t>Pose d’une plaque d’or </a:t>
            </a:r>
          </a:p>
          <a:p>
            <a:pPr marL="971550" lvl="1" indent="-514350">
              <a:buFont typeface="+mj-lt"/>
              <a:buAutoNum type="arabicPeriod"/>
            </a:pPr>
            <a:r>
              <a:rPr lang="fr-FR" dirty="0"/>
              <a:t>Blépharoplastie supérieure:</a:t>
            </a:r>
          </a:p>
          <a:p>
            <a:pPr lvl="2"/>
            <a:r>
              <a:rPr lang="fr-FR" dirty="0"/>
              <a:t>Allègement de la paupière</a:t>
            </a:r>
          </a:p>
          <a:p>
            <a:pPr lvl="2"/>
            <a:r>
              <a:rPr lang="fr-FR" dirty="0"/>
              <a:t>Bilatérale pour une </a:t>
            </a:r>
            <a:r>
              <a:rPr lang="fr-FR" dirty="0" err="1"/>
              <a:t>symétrisation</a:t>
            </a:r>
            <a:r>
              <a:rPr lang="fr-FR" dirty="0"/>
              <a:t> </a:t>
            </a:r>
          </a:p>
          <a:p>
            <a:pPr marL="971550" lvl="1" indent="-514350">
              <a:buFont typeface="+mj-lt"/>
              <a:buAutoNum type="arabicPeriod"/>
            </a:pPr>
            <a:r>
              <a:rPr lang="fr-FR" dirty="0"/>
              <a:t>Allongement du releveur  </a:t>
            </a:r>
          </a:p>
        </p:txBody>
      </p:sp>
      <p:pic>
        <p:nvPicPr>
          <p:cNvPr id="4" name="Image 3">
            <a:extLst>
              <a:ext uri="{FF2B5EF4-FFF2-40B4-BE49-F238E27FC236}">
                <a16:creationId xmlns:a16="http://schemas.microsoft.com/office/drawing/2014/main" id="{DA5317CB-1603-8E44-BF8C-E937140FC2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9656" y="6206837"/>
            <a:ext cx="1934344" cy="566702"/>
          </a:xfrm>
          <a:prstGeom prst="rect">
            <a:avLst/>
          </a:prstGeom>
        </p:spPr>
      </p:pic>
    </p:spTree>
    <p:extLst>
      <p:ext uri="{BB962C8B-B14F-4D97-AF65-F5344CB8AC3E}">
        <p14:creationId xmlns:p14="http://schemas.microsoft.com/office/powerpoint/2010/main" val="2792761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5E73C9-7C55-C24A-AD76-4CB2E2DAE00B}"/>
              </a:ext>
            </a:extLst>
          </p:cNvPr>
          <p:cNvSpPr>
            <a:spLocks noGrp="1"/>
          </p:cNvSpPr>
          <p:nvPr>
            <p:ph type="title"/>
          </p:nvPr>
        </p:nvSpPr>
        <p:spPr/>
        <p:txBody>
          <a:bodyPr/>
          <a:lstStyle/>
          <a:p>
            <a:r>
              <a:rPr lang="fr-FR" dirty="0"/>
              <a:t>Plaque d’or</a:t>
            </a:r>
          </a:p>
        </p:txBody>
      </p:sp>
      <p:sp>
        <p:nvSpPr>
          <p:cNvPr id="3" name="Espace réservé du texte 2">
            <a:extLst>
              <a:ext uri="{FF2B5EF4-FFF2-40B4-BE49-F238E27FC236}">
                <a16:creationId xmlns:a16="http://schemas.microsoft.com/office/drawing/2014/main" id="{259D7943-61FF-B745-83A3-798A67AAD066}"/>
              </a:ext>
            </a:extLst>
          </p:cNvPr>
          <p:cNvSpPr>
            <a:spLocks noGrp="1"/>
          </p:cNvSpPr>
          <p:nvPr>
            <p:ph type="body" idx="1"/>
          </p:nvPr>
        </p:nvSpPr>
        <p:spPr/>
        <p:txBody>
          <a:bodyPr>
            <a:normAutofit fontScale="85000" lnSpcReduction="20000"/>
          </a:bodyPr>
          <a:lstStyle/>
          <a:p>
            <a:r>
              <a:rPr lang="fr-FR" b="0" dirty="0"/>
              <a:t>Petite rétraction paupière supérieure dans le regard primaire</a:t>
            </a:r>
          </a:p>
        </p:txBody>
      </p:sp>
      <p:pic>
        <p:nvPicPr>
          <p:cNvPr id="8" name="Espace réservé du contenu 7" descr="Une image contenant personne, mur, femme, intérieur&#10;&#10;Description générée automatiquement">
            <a:extLst>
              <a:ext uri="{FF2B5EF4-FFF2-40B4-BE49-F238E27FC236}">
                <a16:creationId xmlns:a16="http://schemas.microsoft.com/office/drawing/2014/main" id="{612FB3A1-C975-584A-94C0-AFDA5CE34147}"/>
              </a:ext>
            </a:extLst>
          </p:cNvPr>
          <p:cNvPicPr>
            <a:picLocks noGrp="1" noChangeAspect="1"/>
          </p:cNvPicPr>
          <p:nvPr>
            <p:ph sz="half" idx="2"/>
          </p:nvPr>
        </p:nvPicPr>
        <p:blipFill rotWithShape="1">
          <a:blip r:embed="rId2"/>
          <a:srcRect l="26405" t="29619" r="25929" b="38833"/>
          <a:stretch/>
        </p:blipFill>
        <p:spPr>
          <a:xfrm>
            <a:off x="777727" y="2280984"/>
            <a:ext cx="3377095" cy="1676400"/>
          </a:xfrm>
        </p:spPr>
      </p:pic>
      <p:sp>
        <p:nvSpPr>
          <p:cNvPr id="5" name="Espace réservé du texte 4">
            <a:extLst>
              <a:ext uri="{FF2B5EF4-FFF2-40B4-BE49-F238E27FC236}">
                <a16:creationId xmlns:a16="http://schemas.microsoft.com/office/drawing/2014/main" id="{A838BC98-80AB-1946-B6ED-7A98F476B477}"/>
              </a:ext>
            </a:extLst>
          </p:cNvPr>
          <p:cNvSpPr>
            <a:spLocks noGrp="1"/>
          </p:cNvSpPr>
          <p:nvPr>
            <p:ph type="body" sz="quarter" idx="3"/>
          </p:nvPr>
        </p:nvSpPr>
        <p:spPr>
          <a:xfrm>
            <a:off x="5031392" y="1535113"/>
            <a:ext cx="4041775" cy="639762"/>
          </a:xfrm>
        </p:spPr>
        <p:txBody>
          <a:bodyPr>
            <a:normAutofit fontScale="85000" lnSpcReduction="20000"/>
          </a:bodyPr>
          <a:lstStyle/>
          <a:p>
            <a:r>
              <a:rPr lang="fr-FR" b="0" dirty="0"/>
              <a:t>Symétrie, fermeture complète</a:t>
            </a:r>
          </a:p>
        </p:txBody>
      </p:sp>
      <p:pic>
        <p:nvPicPr>
          <p:cNvPr id="10" name="Espace réservé du contenu 9" descr="Une image contenant personne, femme, mur, posant&#10;&#10;Description générée automatiquement">
            <a:extLst>
              <a:ext uri="{FF2B5EF4-FFF2-40B4-BE49-F238E27FC236}">
                <a16:creationId xmlns:a16="http://schemas.microsoft.com/office/drawing/2014/main" id="{09BF650F-369F-DC40-838C-07AE73CF4C58}"/>
              </a:ext>
            </a:extLst>
          </p:cNvPr>
          <p:cNvPicPr>
            <a:picLocks noGrp="1" noChangeAspect="1"/>
          </p:cNvPicPr>
          <p:nvPr>
            <p:ph sz="quarter" idx="4"/>
          </p:nvPr>
        </p:nvPicPr>
        <p:blipFill rotWithShape="1">
          <a:blip r:embed="rId3"/>
          <a:srcRect l="23902" t="28275" r="26737" b="39295"/>
          <a:stretch/>
        </p:blipFill>
        <p:spPr>
          <a:xfrm>
            <a:off x="777727" y="3958263"/>
            <a:ext cx="3375818" cy="1663428"/>
          </a:xfrm>
        </p:spPr>
      </p:pic>
      <p:pic>
        <p:nvPicPr>
          <p:cNvPr id="12" name="Image 11" descr="Une image contenant fenêtre, personne, habits, intérieur&#10;&#10;Description générée automatiquement">
            <a:extLst>
              <a:ext uri="{FF2B5EF4-FFF2-40B4-BE49-F238E27FC236}">
                <a16:creationId xmlns:a16="http://schemas.microsoft.com/office/drawing/2014/main" id="{B0ED4D28-2B81-5F4A-B4DD-4459CFF70FD6}"/>
              </a:ext>
            </a:extLst>
          </p:cNvPr>
          <p:cNvPicPr>
            <a:picLocks noChangeAspect="1"/>
          </p:cNvPicPr>
          <p:nvPr/>
        </p:nvPicPr>
        <p:blipFill rotWithShape="1">
          <a:blip r:embed="rId4"/>
          <a:srcRect l="23319" t="21581" r="27301" b="45976"/>
          <a:stretch/>
        </p:blipFill>
        <p:spPr>
          <a:xfrm>
            <a:off x="5013473" y="2293954"/>
            <a:ext cx="3375820" cy="1663429"/>
          </a:xfrm>
          <a:prstGeom prst="rect">
            <a:avLst/>
          </a:prstGeom>
        </p:spPr>
      </p:pic>
      <p:pic>
        <p:nvPicPr>
          <p:cNvPr id="14" name="Image 13" descr="Une image contenant fenêtre, personne, habits, fermer&#10;&#10;Description générée automatiquement">
            <a:extLst>
              <a:ext uri="{FF2B5EF4-FFF2-40B4-BE49-F238E27FC236}">
                <a16:creationId xmlns:a16="http://schemas.microsoft.com/office/drawing/2014/main" id="{D87D585A-8B0B-194D-97E5-3FE6F60939AE}"/>
              </a:ext>
            </a:extLst>
          </p:cNvPr>
          <p:cNvPicPr>
            <a:picLocks noChangeAspect="1"/>
          </p:cNvPicPr>
          <p:nvPr/>
        </p:nvPicPr>
        <p:blipFill rotWithShape="1">
          <a:blip r:embed="rId5"/>
          <a:srcRect l="28871" t="30269" r="21749" b="37288"/>
          <a:stretch/>
        </p:blipFill>
        <p:spPr>
          <a:xfrm>
            <a:off x="5013473" y="3957376"/>
            <a:ext cx="3375819" cy="1663429"/>
          </a:xfrm>
          <a:prstGeom prst="rect">
            <a:avLst/>
          </a:prstGeom>
        </p:spPr>
      </p:pic>
      <p:pic>
        <p:nvPicPr>
          <p:cNvPr id="15" name="Image 14">
            <a:extLst>
              <a:ext uri="{FF2B5EF4-FFF2-40B4-BE49-F238E27FC236}">
                <a16:creationId xmlns:a16="http://schemas.microsoft.com/office/drawing/2014/main" id="{952503E6-11F2-BB47-AB35-98E20EC1C7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9656" y="6206837"/>
            <a:ext cx="1934344" cy="566702"/>
          </a:xfrm>
          <a:prstGeom prst="rect">
            <a:avLst/>
          </a:prstGeom>
        </p:spPr>
      </p:pic>
    </p:spTree>
    <p:extLst>
      <p:ext uri="{BB962C8B-B14F-4D97-AF65-F5344CB8AC3E}">
        <p14:creationId xmlns:p14="http://schemas.microsoft.com/office/powerpoint/2010/main" val="2785286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1" name="Rectangle 9"/>
          <p:cNvSpPr>
            <a:spLocks noChangeArrowheads="1"/>
          </p:cNvSpPr>
          <p:nvPr/>
        </p:nvSpPr>
        <p:spPr bwMode="auto">
          <a:xfrm>
            <a:off x="0" y="908050"/>
            <a:ext cx="611188" cy="647700"/>
          </a:xfrm>
          <a:prstGeom prst="rect">
            <a:avLst/>
          </a:prstGeom>
          <a:noFill/>
          <a:ln w="9525">
            <a:noFill/>
            <a:miter lim="800000"/>
            <a:headEnd/>
            <a:tailEnd/>
          </a:ln>
        </p:spPr>
        <p:txBody>
          <a:bodyPr>
            <a:spAutoFit/>
          </a:bodyPr>
          <a:lstStyle/>
          <a:p>
            <a:pPr eaLnBrk="1" hangingPunct="1"/>
            <a:br>
              <a:rPr lang="fr-FR" altLang="en-US">
                <a:solidFill>
                  <a:srgbClr val="000000"/>
                </a:solidFill>
                <a:latin typeface="Book Antiqua" pitchFamily="18" charset="0"/>
              </a:rPr>
            </a:br>
            <a:endParaRPr lang="fr-FR" altLang="en-US"/>
          </a:p>
        </p:txBody>
      </p:sp>
      <p:sp>
        <p:nvSpPr>
          <p:cNvPr id="9" name="Titre 8"/>
          <p:cNvSpPr>
            <a:spLocks noGrp="1"/>
          </p:cNvSpPr>
          <p:nvPr>
            <p:ph type="title"/>
          </p:nvPr>
        </p:nvSpPr>
        <p:spPr>
          <a:xfrm>
            <a:off x="721612" y="274638"/>
            <a:ext cx="8229600" cy="1143000"/>
          </a:xfrm>
        </p:spPr>
        <p:txBody>
          <a:bodyPr>
            <a:normAutofit fontScale="90000"/>
          </a:bodyPr>
          <a:lstStyle/>
          <a:p>
            <a:r>
              <a:rPr lang="fr-FR" dirty="0"/>
              <a:t>Plaque d’or + </a:t>
            </a:r>
            <a:r>
              <a:rPr lang="fr-FR" dirty="0" err="1"/>
              <a:t>blépharorraphie</a:t>
            </a:r>
            <a:r>
              <a:rPr lang="fr-FR" dirty="0"/>
              <a:t> latérale</a:t>
            </a:r>
          </a:p>
        </p:txBody>
      </p:sp>
      <p:sp>
        <p:nvSpPr>
          <p:cNvPr id="7" name="Espace réservé du texte 6">
            <a:extLst>
              <a:ext uri="{FF2B5EF4-FFF2-40B4-BE49-F238E27FC236}">
                <a16:creationId xmlns:a16="http://schemas.microsoft.com/office/drawing/2014/main" id="{8AFAFDAF-DCB7-B84F-8E14-6C3553B97206}"/>
              </a:ext>
            </a:extLst>
          </p:cNvPr>
          <p:cNvSpPr>
            <a:spLocks noGrp="1"/>
          </p:cNvSpPr>
          <p:nvPr>
            <p:ph type="body" idx="1"/>
          </p:nvPr>
        </p:nvSpPr>
        <p:spPr/>
        <p:txBody>
          <a:bodyPr>
            <a:normAutofit fontScale="85000" lnSpcReduction="20000"/>
          </a:bodyPr>
          <a:lstStyle/>
          <a:p>
            <a:r>
              <a:rPr lang="fr-FR" b="0" dirty="0"/>
              <a:t>Fente palpébrale plus grande et plus longue, </a:t>
            </a:r>
            <a:r>
              <a:rPr lang="fr-FR" b="0" dirty="0" err="1"/>
              <a:t>lagophtamie</a:t>
            </a:r>
            <a:r>
              <a:rPr lang="fr-FR" b="0" dirty="0"/>
              <a:t> minime </a:t>
            </a:r>
          </a:p>
        </p:txBody>
      </p:sp>
      <p:sp>
        <p:nvSpPr>
          <p:cNvPr id="10" name="Espace réservé du contenu 9">
            <a:extLst>
              <a:ext uri="{FF2B5EF4-FFF2-40B4-BE49-F238E27FC236}">
                <a16:creationId xmlns:a16="http://schemas.microsoft.com/office/drawing/2014/main" id="{3A663D22-82A5-5240-B220-7380FA9DB0A3}"/>
              </a:ext>
            </a:extLst>
          </p:cNvPr>
          <p:cNvSpPr>
            <a:spLocks noGrp="1"/>
          </p:cNvSpPr>
          <p:nvPr>
            <p:ph sz="half" idx="2"/>
          </p:nvPr>
        </p:nvSpPr>
        <p:spPr/>
        <p:txBody>
          <a:bodyPr/>
          <a:lstStyle/>
          <a:p>
            <a:endParaRPr lang="fr-FR"/>
          </a:p>
        </p:txBody>
      </p:sp>
      <p:sp>
        <p:nvSpPr>
          <p:cNvPr id="11" name="Espace réservé du texte 10">
            <a:extLst>
              <a:ext uri="{FF2B5EF4-FFF2-40B4-BE49-F238E27FC236}">
                <a16:creationId xmlns:a16="http://schemas.microsoft.com/office/drawing/2014/main" id="{52A569AA-5E00-574B-AC49-8F9ED73B0156}"/>
              </a:ext>
            </a:extLst>
          </p:cNvPr>
          <p:cNvSpPr>
            <a:spLocks noGrp="1"/>
          </p:cNvSpPr>
          <p:nvPr>
            <p:ph type="body" sz="quarter" idx="3"/>
          </p:nvPr>
        </p:nvSpPr>
        <p:spPr/>
        <p:txBody>
          <a:bodyPr>
            <a:normAutofit fontScale="85000" lnSpcReduction="20000"/>
          </a:bodyPr>
          <a:lstStyle/>
          <a:p>
            <a:r>
              <a:rPr lang="fr-FR" b="0" dirty="0"/>
              <a:t>Réduction de la hauteur et largeur de la fente</a:t>
            </a:r>
          </a:p>
        </p:txBody>
      </p:sp>
      <p:sp>
        <p:nvSpPr>
          <p:cNvPr id="12" name="Espace réservé du contenu 11">
            <a:extLst>
              <a:ext uri="{FF2B5EF4-FFF2-40B4-BE49-F238E27FC236}">
                <a16:creationId xmlns:a16="http://schemas.microsoft.com/office/drawing/2014/main" id="{A72025CA-0236-AB41-880D-EEA5DC3A4917}"/>
              </a:ext>
            </a:extLst>
          </p:cNvPr>
          <p:cNvSpPr>
            <a:spLocks noGrp="1"/>
          </p:cNvSpPr>
          <p:nvPr>
            <p:ph sz="quarter" idx="4"/>
          </p:nvPr>
        </p:nvSpPr>
        <p:spPr/>
        <p:txBody>
          <a:bodyPr/>
          <a:lstStyle/>
          <a:p>
            <a:endParaRPr lang="fr-FR"/>
          </a:p>
        </p:txBody>
      </p:sp>
      <p:pic>
        <p:nvPicPr>
          <p:cNvPr id="5" name="Image 4" descr="Une image contenant personne, fenêtre, intérieur, habits&#10;&#10;Description générée automatiquement">
            <a:extLst>
              <a:ext uri="{FF2B5EF4-FFF2-40B4-BE49-F238E27FC236}">
                <a16:creationId xmlns:a16="http://schemas.microsoft.com/office/drawing/2014/main" id="{CA0A4687-FCE8-0F4F-BAA0-164582C3555E}"/>
              </a:ext>
            </a:extLst>
          </p:cNvPr>
          <p:cNvPicPr>
            <a:picLocks noChangeAspect="1"/>
          </p:cNvPicPr>
          <p:nvPr/>
        </p:nvPicPr>
        <p:blipFill rotWithShape="1">
          <a:blip r:embed="rId2"/>
          <a:srcRect l="28743" t="26987" r="22920" b="49773"/>
          <a:stretch/>
        </p:blipFill>
        <p:spPr>
          <a:xfrm>
            <a:off x="4613564" y="2263050"/>
            <a:ext cx="4539568" cy="1602846"/>
          </a:xfrm>
          <a:prstGeom prst="rect">
            <a:avLst/>
          </a:prstGeom>
        </p:spPr>
      </p:pic>
      <p:pic>
        <p:nvPicPr>
          <p:cNvPr id="8" name="Image 7" descr="Une image contenant fenêtre, intérieur, habits, personne&#10;&#10;Description générée automatiquement">
            <a:extLst>
              <a:ext uri="{FF2B5EF4-FFF2-40B4-BE49-F238E27FC236}">
                <a16:creationId xmlns:a16="http://schemas.microsoft.com/office/drawing/2014/main" id="{577EBD6A-687A-424F-A610-E977DC1CBE3E}"/>
              </a:ext>
            </a:extLst>
          </p:cNvPr>
          <p:cNvPicPr>
            <a:picLocks noChangeAspect="1"/>
          </p:cNvPicPr>
          <p:nvPr/>
        </p:nvPicPr>
        <p:blipFill rotWithShape="1">
          <a:blip r:embed="rId3"/>
          <a:srcRect l="36817" t="29024" r="25635" b="53940"/>
          <a:stretch/>
        </p:blipFill>
        <p:spPr>
          <a:xfrm>
            <a:off x="4613564" y="4287106"/>
            <a:ext cx="4613564" cy="1830089"/>
          </a:xfrm>
          <a:prstGeom prst="rect">
            <a:avLst/>
          </a:prstGeom>
        </p:spPr>
      </p:pic>
      <p:pic>
        <p:nvPicPr>
          <p:cNvPr id="3" name="Image 2" descr="Une image contenant mur, intérieur, personne, homme&#10;&#10;Description générée automatiquement">
            <a:extLst>
              <a:ext uri="{FF2B5EF4-FFF2-40B4-BE49-F238E27FC236}">
                <a16:creationId xmlns:a16="http://schemas.microsoft.com/office/drawing/2014/main" id="{0CF89F50-8DDB-484C-A47F-307D88F27C91}"/>
              </a:ext>
            </a:extLst>
          </p:cNvPr>
          <p:cNvPicPr>
            <a:picLocks noChangeAspect="1"/>
          </p:cNvPicPr>
          <p:nvPr/>
        </p:nvPicPr>
        <p:blipFill rotWithShape="1">
          <a:blip r:embed="rId4"/>
          <a:srcRect l="32576" t="23683" r="21364" b="54980"/>
          <a:stretch/>
        </p:blipFill>
        <p:spPr>
          <a:xfrm>
            <a:off x="0" y="2263050"/>
            <a:ext cx="4613564" cy="1602846"/>
          </a:xfrm>
          <a:prstGeom prst="rect">
            <a:avLst/>
          </a:prstGeom>
        </p:spPr>
      </p:pic>
      <p:pic>
        <p:nvPicPr>
          <p:cNvPr id="6" name="Image 5" descr="Une image contenant personne, homme, intérieur, mur&#10;&#10;Description générée automatiquement">
            <a:extLst>
              <a:ext uri="{FF2B5EF4-FFF2-40B4-BE49-F238E27FC236}">
                <a16:creationId xmlns:a16="http://schemas.microsoft.com/office/drawing/2014/main" id="{34EF1E5A-C244-4342-8F41-1736E08614DD}"/>
              </a:ext>
            </a:extLst>
          </p:cNvPr>
          <p:cNvPicPr>
            <a:picLocks noChangeAspect="1"/>
          </p:cNvPicPr>
          <p:nvPr/>
        </p:nvPicPr>
        <p:blipFill rotWithShape="1">
          <a:blip r:embed="rId5"/>
          <a:srcRect l="26515" t="18384" r="24848" b="54930"/>
          <a:stretch/>
        </p:blipFill>
        <p:spPr>
          <a:xfrm>
            <a:off x="0" y="4287106"/>
            <a:ext cx="4613564" cy="1830089"/>
          </a:xfrm>
          <a:prstGeom prst="rect">
            <a:avLst/>
          </a:prstGeom>
        </p:spPr>
      </p:pic>
      <p:pic>
        <p:nvPicPr>
          <p:cNvPr id="13" name="Image 12">
            <a:extLst>
              <a:ext uri="{FF2B5EF4-FFF2-40B4-BE49-F238E27FC236}">
                <a16:creationId xmlns:a16="http://schemas.microsoft.com/office/drawing/2014/main" id="{EA879077-E406-3944-9F83-E669A80B3B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9656" y="6206837"/>
            <a:ext cx="1934344" cy="56670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F266D1-F4F0-4746-A849-D1D042E3D1BF}"/>
              </a:ext>
            </a:extLst>
          </p:cNvPr>
          <p:cNvSpPr>
            <a:spLocks noGrp="1"/>
          </p:cNvSpPr>
          <p:nvPr>
            <p:ph type="title"/>
          </p:nvPr>
        </p:nvSpPr>
        <p:spPr/>
        <p:txBody>
          <a:bodyPr>
            <a:normAutofit fontScale="90000"/>
          </a:bodyPr>
          <a:lstStyle/>
          <a:p>
            <a:r>
              <a:rPr lang="fr-FR" dirty="0"/>
              <a:t>Plaque d’or avec blépharoplastie supérieure et lift du sourcil</a:t>
            </a:r>
          </a:p>
        </p:txBody>
      </p:sp>
      <p:sp>
        <p:nvSpPr>
          <p:cNvPr id="3" name="Espace réservé du texte 2">
            <a:extLst>
              <a:ext uri="{FF2B5EF4-FFF2-40B4-BE49-F238E27FC236}">
                <a16:creationId xmlns:a16="http://schemas.microsoft.com/office/drawing/2014/main" id="{6A55D470-57B7-704C-89CF-5BD92443300B}"/>
              </a:ext>
            </a:extLst>
          </p:cNvPr>
          <p:cNvSpPr>
            <a:spLocks noGrp="1"/>
          </p:cNvSpPr>
          <p:nvPr>
            <p:ph type="body" idx="1"/>
          </p:nvPr>
        </p:nvSpPr>
        <p:spPr/>
        <p:txBody>
          <a:bodyPr>
            <a:normAutofit fontScale="77500" lnSpcReduction="20000"/>
          </a:bodyPr>
          <a:lstStyle/>
          <a:p>
            <a:endParaRPr lang="fr-FR"/>
          </a:p>
        </p:txBody>
      </p:sp>
      <p:pic>
        <p:nvPicPr>
          <p:cNvPr id="8" name="Espace réservé du contenu 7" descr="Une image contenant mur, personne, intérieur&#10;&#10;Description générée automatiquement">
            <a:extLst>
              <a:ext uri="{FF2B5EF4-FFF2-40B4-BE49-F238E27FC236}">
                <a16:creationId xmlns:a16="http://schemas.microsoft.com/office/drawing/2014/main" id="{163E4536-5456-D84C-BFD8-CE515219670B}"/>
              </a:ext>
            </a:extLst>
          </p:cNvPr>
          <p:cNvPicPr>
            <a:picLocks noGrp="1" noChangeAspect="1"/>
          </p:cNvPicPr>
          <p:nvPr>
            <p:ph sz="half" idx="2"/>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Lst>
          </a:blip>
          <a:srcRect l="25719" t="8129" r="21471" b="53465"/>
          <a:stretch/>
        </p:blipFill>
        <p:spPr>
          <a:xfrm>
            <a:off x="457200" y="2726890"/>
            <a:ext cx="3934690" cy="2146195"/>
          </a:xfrm>
        </p:spPr>
      </p:pic>
      <p:sp>
        <p:nvSpPr>
          <p:cNvPr id="5" name="Espace réservé du texte 4">
            <a:extLst>
              <a:ext uri="{FF2B5EF4-FFF2-40B4-BE49-F238E27FC236}">
                <a16:creationId xmlns:a16="http://schemas.microsoft.com/office/drawing/2014/main" id="{085F8FE8-B011-124F-B282-E8D49DF223B5}"/>
              </a:ext>
            </a:extLst>
          </p:cNvPr>
          <p:cNvSpPr>
            <a:spLocks noGrp="1"/>
          </p:cNvSpPr>
          <p:nvPr>
            <p:ph type="body" sz="quarter" idx="3"/>
          </p:nvPr>
        </p:nvSpPr>
        <p:spPr/>
        <p:txBody>
          <a:bodyPr>
            <a:normAutofit fontScale="77500" lnSpcReduction="20000"/>
          </a:bodyPr>
          <a:lstStyle/>
          <a:p>
            <a:r>
              <a:rPr lang="fr-FR" b="0" dirty="0" err="1"/>
              <a:t>Symétrisation</a:t>
            </a:r>
            <a:r>
              <a:rPr lang="fr-FR" b="0" dirty="0"/>
              <a:t> des sourcils</a:t>
            </a:r>
          </a:p>
          <a:p>
            <a:r>
              <a:rPr lang="fr-FR" b="0" dirty="0"/>
              <a:t>Paupières allégées</a:t>
            </a:r>
          </a:p>
        </p:txBody>
      </p:sp>
      <p:pic>
        <p:nvPicPr>
          <p:cNvPr id="10" name="Espace réservé du contenu 9" descr="Une image contenant mur, personne, intérieur, homme&#10;&#10;Description générée automatiquement">
            <a:extLst>
              <a:ext uri="{FF2B5EF4-FFF2-40B4-BE49-F238E27FC236}">
                <a16:creationId xmlns:a16="http://schemas.microsoft.com/office/drawing/2014/main" id="{6EBB0DCC-92FF-B042-AD1C-C1540B29CE6E}"/>
              </a:ext>
            </a:extLst>
          </p:cNvPr>
          <p:cNvPicPr>
            <a:picLocks noGrp="1" noChangeAspect="1"/>
          </p:cNvPicPr>
          <p:nvPr>
            <p:ph sz="quarter" idx="4"/>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l="24931" t="23227" r="22281" b="38382"/>
          <a:stretch/>
        </p:blipFill>
        <p:spPr>
          <a:xfrm>
            <a:off x="4752109" y="2729344"/>
            <a:ext cx="3934691" cy="2146196"/>
          </a:xfrm>
        </p:spPr>
      </p:pic>
      <p:pic>
        <p:nvPicPr>
          <p:cNvPr id="11" name="Image 10">
            <a:extLst>
              <a:ext uri="{FF2B5EF4-FFF2-40B4-BE49-F238E27FC236}">
                <a16:creationId xmlns:a16="http://schemas.microsoft.com/office/drawing/2014/main" id="{F60A08C8-BDEB-2B42-AA85-8D29C6949C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9656" y="6206837"/>
            <a:ext cx="1934344" cy="566702"/>
          </a:xfrm>
          <a:prstGeom prst="rect">
            <a:avLst/>
          </a:prstGeom>
        </p:spPr>
      </p:pic>
    </p:spTree>
    <p:extLst>
      <p:ext uri="{BB962C8B-B14F-4D97-AF65-F5344CB8AC3E}">
        <p14:creationId xmlns:p14="http://schemas.microsoft.com/office/powerpoint/2010/main" val="3356242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964295-9EBE-FF41-837F-7AC707CFF9AC}"/>
              </a:ext>
            </a:extLst>
          </p:cNvPr>
          <p:cNvSpPr>
            <a:spLocks noGrp="1"/>
          </p:cNvSpPr>
          <p:nvPr>
            <p:ph type="title"/>
          </p:nvPr>
        </p:nvSpPr>
        <p:spPr/>
        <p:txBody>
          <a:bodyPr/>
          <a:lstStyle/>
          <a:p>
            <a:r>
              <a:rPr lang="fr-FR" dirty="0"/>
              <a:t>Prise en charge</a:t>
            </a:r>
          </a:p>
        </p:txBody>
      </p:sp>
      <p:sp>
        <p:nvSpPr>
          <p:cNvPr id="3" name="Espace réservé du contenu 2">
            <a:extLst>
              <a:ext uri="{FF2B5EF4-FFF2-40B4-BE49-F238E27FC236}">
                <a16:creationId xmlns:a16="http://schemas.microsoft.com/office/drawing/2014/main" id="{163F4111-3582-6E42-974B-167A72F833A0}"/>
              </a:ext>
            </a:extLst>
          </p:cNvPr>
          <p:cNvSpPr>
            <a:spLocks noGrp="1"/>
          </p:cNvSpPr>
          <p:nvPr>
            <p:ph idx="1"/>
          </p:nvPr>
        </p:nvSpPr>
        <p:spPr/>
        <p:txBody>
          <a:bodyPr/>
          <a:lstStyle/>
          <a:p>
            <a:r>
              <a:rPr lang="fr-FR" dirty="0"/>
              <a:t>Paupière supérieure:</a:t>
            </a:r>
          </a:p>
          <a:p>
            <a:pPr marL="457200" lvl="1" indent="0">
              <a:buNone/>
            </a:pPr>
            <a:r>
              <a:rPr lang="fr-FR" dirty="0"/>
              <a:t>Blépharoplastie:</a:t>
            </a:r>
          </a:p>
          <a:p>
            <a:pPr lvl="2"/>
            <a:r>
              <a:rPr lang="fr-FR" dirty="0"/>
              <a:t>Importance du champ visuel surtout si peu de séquelles et pas d’autre geste nécessaire </a:t>
            </a:r>
          </a:p>
        </p:txBody>
      </p:sp>
      <p:pic>
        <p:nvPicPr>
          <p:cNvPr id="4" name="Image 3">
            <a:extLst>
              <a:ext uri="{FF2B5EF4-FFF2-40B4-BE49-F238E27FC236}">
                <a16:creationId xmlns:a16="http://schemas.microsoft.com/office/drawing/2014/main" id="{7A52E84C-0FC5-6342-8B6D-662EB56FF0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9656" y="6206837"/>
            <a:ext cx="1934344" cy="566702"/>
          </a:xfrm>
          <a:prstGeom prst="rect">
            <a:avLst/>
          </a:prstGeom>
        </p:spPr>
      </p:pic>
      <p:pic>
        <p:nvPicPr>
          <p:cNvPr id="6" name="Image 5" descr="Une image contenant texte, signe, clipart&#10;&#10;Description générée automatiquement">
            <a:extLst>
              <a:ext uri="{FF2B5EF4-FFF2-40B4-BE49-F238E27FC236}">
                <a16:creationId xmlns:a16="http://schemas.microsoft.com/office/drawing/2014/main" id="{0260B558-6529-D24D-AAEB-DA9A13AF46E9}"/>
              </a:ext>
            </a:extLst>
          </p:cNvPr>
          <p:cNvPicPr>
            <a:picLocks noChangeAspect="1"/>
          </p:cNvPicPr>
          <p:nvPr/>
        </p:nvPicPr>
        <p:blipFill>
          <a:blip r:embed="rId3"/>
          <a:stretch>
            <a:fillRect/>
          </a:stretch>
        </p:blipFill>
        <p:spPr>
          <a:xfrm flipH="1">
            <a:off x="333754" y="2133600"/>
            <a:ext cx="671155" cy="581891"/>
          </a:xfrm>
          <a:prstGeom prst="rect">
            <a:avLst/>
          </a:prstGeom>
        </p:spPr>
      </p:pic>
    </p:spTree>
    <p:extLst>
      <p:ext uri="{BB962C8B-B14F-4D97-AF65-F5344CB8AC3E}">
        <p14:creationId xmlns:p14="http://schemas.microsoft.com/office/powerpoint/2010/main" val="628698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5DB9E8-2EE5-3B41-8DB7-414D9B1485FA}"/>
              </a:ext>
            </a:extLst>
          </p:cNvPr>
          <p:cNvSpPr>
            <a:spLocks noGrp="1"/>
          </p:cNvSpPr>
          <p:nvPr>
            <p:ph type="title"/>
          </p:nvPr>
        </p:nvSpPr>
        <p:spPr>
          <a:xfrm>
            <a:off x="886693" y="274638"/>
            <a:ext cx="8229600" cy="1143000"/>
          </a:xfrm>
        </p:spPr>
        <p:txBody>
          <a:bodyPr>
            <a:normAutofit fontScale="90000"/>
          </a:bodyPr>
          <a:lstStyle/>
          <a:p>
            <a:r>
              <a:rPr lang="fr-FR" dirty="0"/>
              <a:t>Allongement de la paupière supérieure</a:t>
            </a:r>
          </a:p>
        </p:txBody>
      </p:sp>
      <p:sp>
        <p:nvSpPr>
          <p:cNvPr id="9" name="Espace réservé du texte 8">
            <a:extLst>
              <a:ext uri="{FF2B5EF4-FFF2-40B4-BE49-F238E27FC236}">
                <a16:creationId xmlns:a16="http://schemas.microsoft.com/office/drawing/2014/main" id="{9085D3D4-1A29-AC4A-8C93-1B2ED6EF0FD5}"/>
              </a:ext>
            </a:extLst>
          </p:cNvPr>
          <p:cNvSpPr>
            <a:spLocks noGrp="1"/>
          </p:cNvSpPr>
          <p:nvPr>
            <p:ph type="body" idx="1"/>
          </p:nvPr>
        </p:nvSpPr>
        <p:spPr>
          <a:xfrm>
            <a:off x="457200" y="1798350"/>
            <a:ext cx="4040188" cy="639762"/>
          </a:xfrm>
        </p:spPr>
        <p:txBody>
          <a:bodyPr>
            <a:normAutofit fontScale="92500" lnSpcReduction="20000"/>
          </a:bodyPr>
          <a:lstStyle/>
          <a:p>
            <a:r>
              <a:rPr lang="fr-FR" b="0" dirty="0"/>
              <a:t>Présence d’une plaque d’or ancienne</a:t>
            </a:r>
          </a:p>
        </p:txBody>
      </p:sp>
      <p:pic>
        <p:nvPicPr>
          <p:cNvPr id="6" name="Espace réservé du contenu 5" descr="Une image contenant texte, personne, homme, mur&#10;&#10;Description générée automatiquement">
            <a:extLst>
              <a:ext uri="{FF2B5EF4-FFF2-40B4-BE49-F238E27FC236}">
                <a16:creationId xmlns:a16="http://schemas.microsoft.com/office/drawing/2014/main" id="{D3822D8C-D12C-4047-A4A8-8BBF4156DFF6}"/>
              </a:ext>
            </a:extLst>
          </p:cNvPr>
          <p:cNvPicPr>
            <a:picLocks noGrp="1" noChangeAspect="1"/>
          </p:cNvPicPr>
          <p:nvPr>
            <p:ph sz="half" idx="2"/>
          </p:nvPr>
        </p:nvPicPr>
        <p:blipFill rotWithShape="1">
          <a:blip r:embed="rId2"/>
          <a:srcRect l="20169" t="33518" r="30275" b="52302"/>
          <a:stretch/>
        </p:blipFill>
        <p:spPr>
          <a:xfrm>
            <a:off x="4645025" y="2781833"/>
            <a:ext cx="3930938" cy="1499757"/>
          </a:xfrm>
        </p:spPr>
      </p:pic>
      <p:sp>
        <p:nvSpPr>
          <p:cNvPr id="10" name="Espace réservé du texte 9">
            <a:extLst>
              <a:ext uri="{FF2B5EF4-FFF2-40B4-BE49-F238E27FC236}">
                <a16:creationId xmlns:a16="http://schemas.microsoft.com/office/drawing/2014/main" id="{2E567892-5CDF-2446-A2CD-B6D434C5849D}"/>
              </a:ext>
            </a:extLst>
          </p:cNvPr>
          <p:cNvSpPr>
            <a:spLocks noGrp="1"/>
          </p:cNvSpPr>
          <p:nvPr>
            <p:ph type="body" sz="quarter" idx="3"/>
          </p:nvPr>
        </p:nvSpPr>
        <p:spPr/>
        <p:txBody>
          <a:bodyPr>
            <a:normAutofit fontScale="92500" lnSpcReduction="20000"/>
          </a:bodyPr>
          <a:lstStyle/>
          <a:p>
            <a:r>
              <a:rPr lang="fr-FR" b="0" dirty="0"/>
              <a:t>Réduction de la lagophtalmie</a:t>
            </a:r>
          </a:p>
        </p:txBody>
      </p:sp>
      <p:pic>
        <p:nvPicPr>
          <p:cNvPr id="4" name="Image 3">
            <a:extLst>
              <a:ext uri="{FF2B5EF4-FFF2-40B4-BE49-F238E27FC236}">
                <a16:creationId xmlns:a16="http://schemas.microsoft.com/office/drawing/2014/main" id="{C58A3599-FF95-E44D-BC51-FF65F0597A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9656" y="6206837"/>
            <a:ext cx="1934344" cy="566702"/>
          </a:xfrm>
          <a:prstGeom prst="rect">
            <a:avLst/>
          </a:prstGeom>
        </p:spPr>
      </p:pic>
      <p:pic>
        <p:nvPicPr>
          <p:cNvPr id="8" name="Image 7" descr="Une image contenant homme, personne, mur, intérieur&#10;&#10;Description générée automatiquement">
            <a:extLst>
              <a:ext uri="{FF2B5EF4-FFF2-40B4-BE49-F238E27FC236}">
                <a16:creationId xmlns:a16="http://schemas.microsoft.com/office/drawing/2014/main" id="{6ACE4B77-AB46-544E-8A8B-E34040C0719E}"/>
              </a:ext>
            </a:extLst>
          </p:cNvPr>
          <p:cNvPicPr>
            <a:picLocks noChangeAspect="1"/>
          </p:cNvPicPr>
          <p:nvPr/>
        </p:nvPicPr>
        <p:blipFill rotWithShape="1">
          <a:blip r:embed="rId4"/>
          <a:srcRect l="19689" t="34005" r="24411" b="50000"/>
          <a:stretch/>
        </p:blipFill>
        <p:spPr>
          <a:xfrm>
            <a:off x="4642846" y="4281590"/>
            <a:ext cx="3930939" cy="1499757"/>
          </a:xfrm>
          <a:prstGeom prst="rect">
            <a:avLst/>
          </a:prstGeom>
        </p:spPr>
      </p:pic>
      <p:pic>
        <p:nvPicPr>
          <p:cNvPr id="11" name="Image 10" descr="Une image contenant personne, homme, fermer&#10;&#10;Description générée automatiquement">
            <a:extLst>
              <a:ext uri="{FF2B5EF4-FFF2-40B4-BE49-F238E27FC236}">
                <a16:creationId xmlns:a16="http://schemas.microsoft.com/office/drawing/2014/main" id="{912233CE-E7CE-BE4D-9D21-BDA4138A3DDD}"/>
              </a:ext>
            </a:extLst>
          </p:cNvPr>
          <p:cNvPicPr>
            <a:picLocks noChangeAspect="1"/>
          </p:cNvPicPr>
          <p:nvPr/>
        </p:nvPicPr>
        <p:blipFill rotWithShape="1">
          <a:blip r:embed="rId5"/>
          <a:srcRect l="7425" t="27155" r="8181" b="23814"/>
          <a:stretch/>
        </p:blipFill>
        <p:spPr>
          <a:xfrm>
            <a:off x="566448" y="2774475"/>
            <a:ext cx="3930940" cy="1507115"/>
          </a:xfrm>
          <a:prstGeom prst="rect">
            <a:avLst/>
          </a:prstGeom>
        </p:spPr>
      </p:pic>
      <p:pic>
        <p:nvPicPr>
          <p:cNvPr id="13" name="Image 12" descr="Une image contenant texte, équipement électronique, moniteur&#10;&#10;Description générée automatiquement">
            <a:extLst>
              <a:ext uri="{FF2B5EF4-FFF2-40B4-BE49-F238E27FC236}">
                <a16:creationId xmlns:a16="http://schemas.microsoft.com/office/drawing/2014/main" id="{9EFE4D02-1B9A-6943-A80E-2A3A14D03465}"/>
              </a:ext>
            </a:extLst>
          </p:cNvPr>
          <p:cNvPicPr>
            <a:picLocks noChangeAspect="1"/>
          </p:cNvPicPr>
          <p:nvPr/>
        </p:nvPicPr>
        <p:blipFill rotWithShape="1">
          <a:blip r:embed="rId6"/>
          <a:srcRect l="24393" t="37568" r="25606" b="40456"/>
          <a:stretch/>
        </p:blipFill>
        <p:spPr>
          <a:xfrm>
            <a:off x="566449" y="4285270"/>
            <a:ext cx="3930940" cy="1295796"/>
          </a:xfrm>
          <a:prstGeom prst="rect">
            <a:avLst/>
          </a:prstGeom>
        </p:spPr>
      </p:pic>
      <p:sp>
        <p:nvSpPr>
          <p:cNvPr id="14" name="ZoneTexte 13">
            <a:extLst>
              <a:ext uri="{FF2B5EF4-FFF2-40B4-BE49-F238E27FC236}">
                <a16:creationId xmlns:a16="http://schemas.microsoft.com/office/drawing/2014/main" id="{9BED240A-2BB1-6C43-82A4-EEF299788285}"/>
              </a:ext>
            </a:extLst>
          </p:cNvPr>
          <p:cNvSpPr txBox="1"/>
          <p:nvPr/>
        </p:nvSpPr>
        <p:spPr>
          <a:xfrm>
            <a:off x="314554" y="4508416"/>
            <a:ext cx="317716" cy="369332"/>
          </a:xfrm>
          <a:prstGeom prst="rect">
            <a:avLst/>
          </a:prstGeom>
          <a:noFill/>
        </p:spPr>
        <p:txBody>
          <a:bodyPr wrap="none" rtlCol="0">
            <a:spAutoFit/>
          </a:bodyPr>
          <a:lstStyle/>
          <a:p>
            <a:r>
              <a:rPr lang="fr-FR" dirty="0">
                <a:solidFill>
                  <a:srgbClr val="25A1BC"/>
                </a:solidFill>
              </a:rPr>
              <a:t>A</a:t>
            </a:r>
          </a:p>
        </p:txBody>
      </p:sp>
      <p:sp>
        <p:nvSpPr>
          <p:cNvPr id="15" name="ZoneTexte 14">
            <a:extLst>
              <a:ext uri="{FF2B5EF4-FFF2-40B4-BE49-F238E27FC236}">
                <a16:creationId xmlns:a16="http://schemas.microsoft.com/office/drawing/2014/main" id="{C194B835-D566-8A49-99C9-D7AFEFC3E801}"/>
              </a:ext>
            </a:extLst>
          </p:cNvPr>
          <p:cNvSpPr txBox="1"/>
          <p:nvPr/>
        </p:nvSpPr>
        <p:spPr>
          <a:xfrm>
            <a:off x="4417150" y="4563836"/>
            <a:ext cx="309700" cy="369332"/>
          </a:xfrm>
          <a:prstGeom prst="rect">
            <a:avLst/>
          </a:prstGeom>
          <a:noFill/>
        </p:spPr>
        <p:txBody>
          <a:bodyPr wrap="none" rtlCol="0">
            <a:spAutoFit/>
          </a:bodyPr>
          <a:lstStyle/>
          <a:p>
            <a:r>
              <a:rPr lang="fr-FR" dirty="0">
                <a:solidFill>
                  <a:srgbClr val="25A1BC"/>
                </a:solidFill>
              </a:rPr>
              <a:t>B</a:t>
            </a:r>
          </a:p>
        </p:txBody>
      </p:sp>
      <p:sp>
        <p:nvSpPr>
          <p:cNvPr id="16" name="ZoneTexte 15">
            <a:extLst>
              <a:ext uri="{FF2B5EF4-FFF2-40B4-BE49-F238E27FC236}">
                <a16:creationId xmlns:a16="http://schemas.microsoft.com/office/drawing/2014/main" id="{934FCE53-B07A-C14D-8EA3-49443BC78E14}"/>
              </a:ext>
            </a:extLst>
          </p:cNvPr>
          <p:cNvSpPr txBox="1"/>
          <p:nvPr/>
        </p:nvSpPr>
        <p:spPr>
          <a:xfrm>
            <a:off x="1136074" y="5568971"/>
            <a:ext cx="1100686" cy="369332"/>
          </a:xfrm>
          <a:prstGeom prst="rect">
            <a:avLst/>
          </a:prstGeom>
          <a:noFill/>
        </p:spPr>
        <p:txBody>
          <a:bodyPr wrap="none" rtlCol="0">
            <a:spAutoFit/>
          </a:bodyPr>
          <a:lstStyle/>
          <a:p>
            <a:r>
              <a:rPr lang="fr-FR" dirty="0">
                <a:solidFill>
                  <a:srgbClr val="25A1BC"/>
                </a:solidFill>
              </a:rPr>
              <a:t>Côté sain </a:t>
            </a:r>
          </a:p>
        </p:txBody>
      </p:sp>
      <p:sp>
        <p:nvSpPr>
          <p:cNvPr id="17" name="ZoneTexte 16">
            <a:extLst>
              <a:ext uri="{FF2B5EF4-FFF2-40B4-BE49-F238E27FC236}">
                <a16:creationId xmlns:a16="http://schemas.microsoft.com/office/drawing/2014/main" id="{B36AE053-DCA0-DF4F-A219-0BFD6B7CDA3D}"/>
              </a:ext>
            </a:extLst>
          </p:cNvPr>
          <p:cNvSpPr txBox="1"/>
          <p:nvPr/>
        </p:nvSpPr>
        <p:spPr>
          <a:xfrm>
            <a:off x="2612307" y="5571211"/>
            <a:ext cx="1526636" cy="369332"/>
          </a:xfrm>
          <a:prstGeom prst="rect">
            <a:avLst/>
          </a:prstGeom>
          <a:noFill/>
        </p:spPr>
        <p:txBody>
          <a:bodyPr wrap="none" rtlCol="0">
            <a:spAutoFit/>
          </a:bodyPr>
          <a:lstStyle/>
          <a:p>
            <a:r>
              <a:rPr lang="fr-FR" dirty="0">
                <a:solidFill>
                  <a:srgbClr val="25A1BC"/>
                </a:solidFill>
              </a:rPr>
              <a:t>Côté paralysé </a:t>
            </a:r>
          </a:p>
        </p:txBody>
      </p:sp>
      <p:sp>
        <p:nvSpPr>
          <p:cNvPr id="18" name="ZoneTexte 17">
            <a:extLst>
              <a:ext uri="{FF2B5EF4-FFF2-40B4-BE49-F238E27FC236}">
                <a16:creationId xmlns:a16="http://schemas.microsoft.com/office/drawing/2014/main" id="{BAB270D7-C90E-B841-A960-8ED0A625361A}"/>
              </a:ext>
            </a:extLst>
          </p:cNvPr>
          <p:cNvSpPr txBox="1"/>
          <p:nvPr/>
        </p:nvSpPr>
        <p:spPr>
          <a:xfrm>
            <a:off x="1560530" y="5954398"/>
            <a:ext cx="1836978" cy="646331"/>
          </a:xfrm>
          <a:prstGeom prst="rect">
            <a:avLst/>
          </a:prstGeom>
          <a:noFill/>
        </p:spPr>
        <p:txBody>
          <a:bodyPr wrap="none" rtlCol="0">
            <a:spAutoFit/>
          </a:bodyPr>
          <a:lstStyle/>
          <a:p>
            <a:r>
              <a:rPr lang="fr-FR" dirty="0">
                <a:solidFill>
                  <a:srgbClr val="25A1BC"/>
                </a:solidFill>
              </a:rPr>
              <a:t>Rétraction: B-A=C</a:t>
            </a:r>
          </a:p>
          <a:p>
            <a:r>
              <a:rPr lang="fr-FR" dirty="0">
                <a:solidFill>
                  <a:srgbClr val="25A1BC"/>
                </a:solidFill>
              </a:rPr>
              <a:t>Allongement: 2C</a:t>
            </a:r>
          </a:p>
        </p:txBody>
      </p:sp>
      <p:sp>
        <p:nvSpPr>
          <p:cNvPr id="19" name="ZoneTexte 18">
            <a:extLst>
              <a:ext uri="{FF2B5EF4-FFF2-40B4-BE49-F238E27FC236}">
                <a16:creationId xmlns:a16="http://schemas.microsoft.com/office/drawing/2014/main" id="{0F30D07A-BA95-3249-B511-CA94E9219A2F}"/>
              </a:ext>
            </a:extLst>
          </p:cNvPr>
          <p:cNvSpPr txBox="1"/>
          <p:nvPr/>
        </p:nvSpPr>
        <p:spPr>
          <a:xfrm>
            <a:off x="3258958" y="2396837"/>
            <a:ext cx="1243610" cy="369332"/>
          </a:xfrm>
          <a:prstGeom prst="rect">
            <a:avLst/>
          </a:prstGeom>
          <a:noFill/>
        </p:spPr>
        <p:txBody>
          <a:bodyPr wrap="none" rtlCol="0">
            <a:spAutoFit/>
          </a:bodyPr>
          <a:lstStyle/>
          <a:p>
            <a:r>
              <a:rPr lang="fr-FR" dirty="0">
                <a:solidFill>
                  <a:srgbClr val="25A1BC"/>
                </a:solidFill>
              </a:rPr>
              <a:t>Plaque d’or</a:t>
            </a:r>
          </a:p>
        </p:txBody>
      </p:sp>
      <p:cxnSp>
        <p:nvCxnSpPr>
          <p:cNvPr id="21" name="Connecteur droit avec flèche 20">
            <a:extLst>
              <a:ext uri="{FF2B5EF4-FFF2-40B4-BE49-F238E27FC236}">
                <a16:creationId xmlns:a16="http://schemas.microsoft.com/office/drawing/2014/main" id="{8DA984B4-4B89-FB4B-9A29-FFF2DF39AC4A}"/>
              </a:ext>
            </a:extLst>
          </p:cNvPr>
          <p:cNvCxnSpPr/>
          <p:nvPr/>
        </p:nvCxnSpPr>
        <p:spPr>
          <a:xfrm>
            <a:off x="3602182" y="2726413"/>
            <a:ext cx="0" cy="855539"/>
          </a:xfrm>
          <a:prstGeom prst="straightConnector1">
            <a:avLst/>
          </a:prstGeom>
          <a:ln>
            <a:solidFill>
              <a:srgbClr val="25A1BC"/>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0555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964295-9EBE-FF41-837F-7AC707CFF9AC}"/>
              </a:ext>
            </a:extLst>
          </p:cNvPr>
          <p:cNvSpPr>
            <a:spLocks noGrp="1"/>
          </p:cNvSpPr>
          <p:nvPr>
            <p:ph type="title"/>
          </p:nvPr>
        </p:nvSpPr>
        <p:spPr/>
        <p:txBody>
          <a:bodyPr/>
          <a:lstStyle/>
          <a:p>
            <a:r>
              <a:rPr lang="fr-FR" dirty="0"/>
              <a:t>Prise en charge</a:t>
            </a:r>
          </a:p>
        </p:txBody>
      </p:sp>
      <p:sp>
        <p:nvSpPr>
          <p:cNvPr id="3" name="Espace réservé du contenu 2">
            <a:extLst>
              <a:ext uri="{FF2B5EF4-FFF2-40B4-BE49-F238E27FC236}">
                <a16:creationId xmlns:a16="http://schemas.microsoft.com/office/drawing/2014/main" id="{163F4111-3582-6E42-974B-167A72F833A0}"/>
              </a:ext>
            </a:extLst>
          </p:cNvPr>
          <p:cNvSpPr>
            <a:spLocks noGrp="1"/>
          </p:cNvSpPr>
          <p:nvPr>
            <p:ph idx="1"/>
          </p:nvPr>
        </p:nvSpPr>
        <p:spPr/>
        <p:txBody>
          <a:bodyPr/>
          <a:lstStyle/>
          <a:p>
            <a:r>
              <a:rPr lang="fr-FR" dirty="0"/>
              <a:t>Paupière inférieure:</a:t>
            </a:r>
          </a:p>
          <a:p>
            <a:pPr lvl="1"/>
            <a:r>
              <a:rPr lang="fr-FR" dirty="0"/>
              <a:t>Allongement de la paupière inférieure </a:t>
            </a:r>
          </a:p>
          <a:p>
            <a:pPr lvl="1"/>
            <a:r>
              <a:rPr lang="fr-FR" dirty="0" err="1"/>
              <a:t>Canthopexie</a:t>
            </a:r>
            <a:r>
              <a:rPr lang="fr-FR" dirty="0"/>
              <a:t> latérale </a:t>
            </a:r>
          </a:p>
          <a:p>
            <a:pPr lvl="1"/>
            <a:r>
              <a:rPr lang="fr-FR" dirty="0" err="1"/>
              <a:t>Blépharorraphie</a:t>
            </a:r>
            <a:r>
              <a:rPr lang="fr-FR" dirty="0"/>
              <a:t> </a:t>
            </a:r>
          </a:p>
          <a:p>
            <a:pPr lvl="1"/>
            <a:r>
              <a:rPr lang="fr-FR" dirty="0" err="1"/>
              <a:t>Tarsorraphie</a:t>
            </a:r>
            <a:r>
              <a:rPr lang="fr-FR" dirty="0"/>
              <a:t> </a:t>
            </a:r>
          </a:p>
          <a:p>
            <a:pPr lvl="1"/>
            <a:r>
              <a:rPr lang="fr-FR" dirty="0"/>
              <a:t>Relâchement des rétracteurs </a:t>
            </a:r>
          </a:p>
        </p:txBody>
      </p:sp>
      <p:pic>
        <p:nvPicPr>
          <p:cNvPr id="4" name="Image 3">
            <a:extLst>
              <a:ext uri="{FF2B5EF4-FFF2-40B4-BE49-F238E27FC236}">
                <a16:creationId xmlns:a16="http://schemas.microsoft.com/office/drawing/2014/main" id="{F9FD7243-AB16-964D-A72A-57E3B01CB6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9656" y="6206837"/>
            <a:ext cx="1934344" cy="566702"/>
          </a:xfrm>
          <a:prstGeom prst="rect">
            <a:avLst/>
          </a:prstGeom>
        </p:spPr>
      </p:pic>
    </p:spTree>
    <p:extLst>
      <p:ext uri="{BB962C8B-B14F-4D97-AF65-F5344CB8AC3E}">
        <p14:creationId xmlns:p14="http://schemas.microsoft.com/office/powerpoint/2010/main" val="158686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CustomShape 1"/>
          <p:cNvSpPr>
            <a:spLocks noChangeArrowheads="1"/>
          </p:cNvSpPr>
          <p:nvPr/>
        </p:nvSpPr>
        <p:spPr bwMode="auto">
          <a:xfrm>
            <a:off x="360363" y="5629275"/>
            <a:ext cx="5284787" cy="1187450"/>
          </a:xfrm>
          <a:prstGeom prst="rect">
            <a:avLst/>
          </a:prstGeom>
          <a:noFill/>
          <a:ln w="9525">
            <a:noFill/>
            <a:miter lim="800000"/>
            <a:headEnd/>
            <a:tailEnd/>
          </a:ln>
        </p:spPr>
        <p:txBody>
          <a:bodyPr lIns="90000" tIns="45000" rIns="90000" bIns="45000"/>
          <a:lstStyle/>
          <a:p>
            <a:pPr eaLnBrk="1" hangingPunct="1"/>
            <a:endParaRPr lang="en-US" altLang="en-US">
              <a:solidFill>
                <a:srgbClr val="FF0000"/>
              </a:solidFill>
            </a:endParaRPr>
          </a:p>
        </p:txBody>
      </p:sp>
      <p:sp>
        <p:nvSpPr>
          <p:cNvPr id="61448" name="ZoneTexte 9"/>
          <p:cNvSpPr txBox="1">
            <a:spLocks noChangeArrowheads="1"/>
          </p:cNvSpPr>
          <p:nvPr/>
        </p:nvSpPr>
        <p:spPr bwMode="auto">
          <a:xfrm>
            <a:off x="7947025" y="4640263"/>
            <a:ext cx="544513" cy="369887"/>
          </a:xfrm>
          <a:prstGeom prst="rect">
            <a:avLst/>
          </a:prstGeom>
          <a:noFill/>
          <a:ln w="9525">
            <a:noFill/>
            <a:miter lim="800000"/>
            <a:headEnd/>
            <a:tailEnd/>
          </a:ln>
        </p:spPr>
        <p:txBody>
          <a:bodyPr wrap="none">
            <a:spAutoFit/>
          </a:bodyPr>
          <a:lstStyle/>
          <a:p>
            <a:pPr eaLnBrk="1" hangingPunct="1"/>
            <a:r>
              <a:rPr lang="fr-FR" altLang="en-US" b="1">
                <a:solidFill>
                  <a:schemeClr val="bg1"/>
                </a:solidFill>
              </a:rPr>
              <a:t>OG</a:t>
            </a:r>
          </a:p>
        </p:txBody>
      </p:sp>
      <p:sp>
        <p:nvSpPr>
          <p:cNvPr id="61449" name="ZoneTexte 10"/>
          <p:cNvSpPr txBox="1">
            <a:spLocks noChangeArrowheads="1"/>
          </p:cNvSpPr>
          <p:nvPr/>
        </p:nvSpPr>
        <p:spPr bwMode="auto">
          <a:xfrm>
            <a:off x="4064000" y="5405438"/>
            <a:ext cx="531813" cy="369887"/>
          </a:xfrm>
          <a:prstGeom prst="rect">
            <a:avLst/>
          </a:prstGeom>
          <a:noFill/>
          <a:ln w="9525">
            <a:noFill/>
            <a:miter lim="800000"/>
            <a:headEnd/>
            <a:tailEnd/>
          </a:ln>
        </p:spPr>
        <p:txBody>
          <a:bodyPr wrap="none">
            <a:spAutoFit/>
          </a:bodyPr>
          <a:lstStyle/>
          <a:p>
            <a:pPr eaLnBrk="1" hangingPunct="1"/>
            <a:r>
              <a:rPr lang="fr-FR" altLang="en-US" b="1">
                <a:solidFill>
                  <a:schemeClr val="bg1"/>
                </a:solidFill>
              </a:rPr>
              <a:t>OD</a:t>
            </a:r>
          </a:p>
        </p:txBody>
      </p:sp>
      <p:pic>
        <p:nvPicPr>
          <p:cNvPr id="5" name="Image 4">
            <a:extLst>
              <a:ext uri="{FF2B5EF4-FFF2-40B4-BE49-F238E27FC236}">
                <a16:creationId xmlns:a16="http://schemas.microsoft.com/office/drawing/2014/main" id="{BB6C64AA-2559-C845-BB21-984DAFE1B4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9656" y="6206837"/>
            <a:ext cx="1934344" cy="566702"/>
          </a:xfrm>
          <a:prstGeom prst="rect">
            <a:avLst/>
          </a:prstGeom>
        </p:spPr>
      </p:pic>
      <p:pic>
        <p:nvPicPr>
          <p:cNvPr id="3" name="Image 2" descr="Une image contenant personne, fermer, yeux, fixant&#10;&#10;Description générée automatiquement">
            <a:extLst>
              <a:ext uri="{FF2B5EF4-FFF2-40B4-BE49-F238E27FC236}">
                <a16:creationId xmlns:a16="http://schemas.microsoft.com/office/drawing/2014/main" id="{FB97FDA4-2282-F14C-811E-C32F17B9CDB2}"/>
              </a:ext>
            </a:extLst>
          </p:cNvPr>
          <p:cNvPicPr>
            <a:picLocks noChangeAspect="1"/>
          </p:cNvPicPr>
          <p:nvPr/>
        </p:nvPicPr>
        <p:blipFill rotWithShape="1">
          <a:blip r:embed="rId3"/>
          <a:srcRect l="-1" t="37465" r="-1" b="21500"/>
          <a:stretch/>
        </p:blipFill>
        <p:spPr>
          <a:xfrm>
            <a:off x="13856" y="2162312"/>
            <a:ext cx="3717674" cy="1522143"/>
          </a:xfrm>
          <a:prstGeom prst="rect">
            <a:avLst/>
          </a:prstGeom>
        </p:spPr>
      </p:pic>
      <p:sp>
        <p:nvSpPr>
          <p:cNvPr id="7" name="Titre 6">
            <a:extLst>
              <a:ext uri="{FF2B5EF4-FFF2-40B4-BE49-F238E27FC236}">
                <a16:creationId xmlns:a16="http://schemas.microsoft.com/office/drawing/2014/main" id="{CE1AA962-7CBA-E04E-A9B3-257346F8FDE1}"/>
              </a:ext>
            </a:extLst>
          </p:cNvPr>
          <p:cNvSpPr>
            <a:spLocks noGrp="1"/>
          </p:cNvSpPr>
          <p:nvPr>
            <p:ph type="title"/>
          </p:nvPr>
        </p:nvSpPr>
        <p:spPr>
          <a:xfrm>
            <a:off x="-152404" y="384453"/>
            <a:ext cx="9105054" cy="1143000"/>
          </a:xfrm>
        </p:spPr>
        <p:txBody>
          <a:bodyPr>
            <a:normAutofit fontScale="90000"/>
          </a:bodyPr>
          <a:lstStyle/>
          <a:p>
            <a:r>
              <a:rPr lang="fr-FR" dirty="0"/>
              <a:t>      </a:t>
            </a:r>
            <a:r>
              <a:rPr lang="fr-FR" sz="4200" dirty="0"/>
              <a:t>Allongement de la paupière inférieure</a:t>
            </a:r>
            <a:br>
              <a:rPr lang="fr-FR" sz="4200" dirty="0"/>
            </a:br>
            <a:r>
              <a:rPr lang="fr-FR" sz="4200" dirty="0"/>
              <a:t>et </a:t>
            </a:r>
            <a:br>
              <a:rPr lang="fr-FR" sz="4200" dirty="0"/>
            </a:br>
            <a:r>
              <a:rPr lang="fr-FR" sz="4200" dirty="0"/>
              <a:t>plaque  </a:t>
            </a:r>
          </a:p>
        </p:txBody>
      </p:sp>
      <p:sp>
        <p:nvSpPr>
          <p:cNvPr id="8" name="Espace réservé du texte 7">
            <a:extLst>
              <a:ext uri="{FF2B5EF4-FFF2-40B4-BE49-F238E27FC236}">
                <a16:creationId xmlns:a16="http://schemas.microsoft.com/office/drawing/2014/main" id="{23EC9488-E77A-2B46-8460-32669F7D78FF}"/>
              </a:ext>
            </a:extLst>
          </p:cNvPr>
          <p:cNvSpPr>
            <a:spLocks noGrp="1"/>
          </p:cNvSpPr>
          <p:nvPr>
            <p:ph type="body" idx="1"/>
          </p:nvPr>
        </p:nvSpPr>
        <p:spPr>
          <a:xfrm>
            <a:off x="0" y="3644007"/>
            <a:ext cx="4040188" cy="639762"/>
          </a:xfrm>
        </p:spPr>
        <p:txBody>
          <a:bodyPr>
            <a:normAutofit fontScale="77500" lnSpcReduction="20000"/>
          </a:bodyPr>
          <a:lstStyle/>
          <a:p>
            <a:r>
              <a:rPr lang="fr-FR" b="0" dirty="0"/>
              <a:t>Rétraction palpébrale</a:t>
            </a:r>
          </a:p>
          <a:p>
            <a:r>
              <a:rPr lang="fr-FR" b="0" dirty="0"/>
              <a:t>Lagophtalmie grade V</a:t>
            </a:r>
          </a:p>
        </p:txBody>
      </p:sp>
      <p:pic>
        <p:nvPicPr>
          <p:cNvPr id="13" name="Espace réservé du contenu 12" descr="Une image contenant personne, intérieur, brosse à dents, fermer&#10;&#10;Description générée automatiquement">
            <a:extLst>
              <a:ext uri="{FF2B5EF4-FFF2-40B4-BE49-F238E27FC236}">
                <a16:creationId xmlns:a16="http://schemas.microsoft.com/office/drawing/2014/main" id="{672087C3-55B4-E640-9EF3-5B00D810A3AC}"/>
              </a:ext>
            </a:extLst>
          </p:cNvPr>
          <p:cNvPicPr>
            <a:picLocks noGrp="1" noChangeAspect="1"/>
          </p:cNvPicPr>
          <p:nvPr>
            <p:ph sz="quarter" idx="4"/>
          </p:nvPr>
        </p:nvPicPr>
        <p:blipFill rotWithShape="1">
          <a:blip r:embed="rId4"/>
          <a:srcRect l="3527" t="30286" r="2789" b="31269"/>
          <a:stretch/>
        </p:blipFill>
        <p:spPr>
          <a:xfrm>
            <a:off x="13855" y="623528"/>
            <a:ext cx="3710121" cy="1519050"/>
          </a:xfrm>
        </p:spPr>
      </p:pic>
      <p:pic>
        <p:nvPicPr>
          <p:cNvPr id="25" name="Image 24" descr="Une image contenant personne, intérieur, brosse à dents, fermer&#10;&#10;Description générée automatiquement">
            <a:extLst>
              <a:ext uri="{FF2B5EF4-FFF2-40B4-BE49-F238E27FC236}">
                <a16:creationId xmlns:a16="http://schemas.microsoft.com/office/drawing/2014/main" id="{ED8E0A6A-C01C-0A42-A973-827870506B06}"/>
              </a:ext>
            </a:extLst>
          </p:cNvPr>
          <p:cNvPicPr>
            <a:picLocks noChangeAspect="1"/>
          </p:cNvPicPr>
          <p:nvPr/>
        </p:nvPicPr>
        <p:blipFill rotWithShape="1">
          <a:blip r:embed="rId5"/>
          <a:srcRect t="40000" r="-2323" b="20592"/>
          <a:stretch/>
        </p:blipFill>
        <p:spPr>
          <a:xfrm>
            <a:off x="2477294" y="5273535"/>
            <a:ext cx="4137170" cy="1556044"/>
          </a:xfrm>
          <a:prstGeom prst="rect">
            <a:avLst/>
          </a:prstGeom>
        </p:spPr>
      </p:pic>
      <p:pic>
        <p:nvPicPr>
          <p:cNvPr id="29" name="Image 28" descr="Une image contenant personne, homme, intérieur, posant&#10;&#10;Description générée automatiquement">
            <a:extLst>
              <a:ext uri="{FF2B5EF4-FFF2-40B4-BE49-F238E27FC236}">
                <a16:creationId xmlns:a16="http://schemas.microsoft.com/office/drawing/2014/main" id="{4817644C-0848-E441-8B1D-8629B180ED11}"/>
              </a:ext>
            </a:extLst>
          </p:cNvPr>
          <p:cNvPicPr>
            <a:picLocks noChangeAspect="1"/>
          </p:cNvPicPr>
          <p:nvPr/>
        </p:nvPicPr>
        <p:blipFill rotWithShape="1">
          <a:blip r:embed="rId6"/>
          <a:srcRect l="16869" t="34977" r="16869" b="46485"/>
          <a:stretch/>
        </p:blipFill>
        <p:spPr>
          <a:xfrm>
            <a:off x="5087010" y="622790"/>
            <a:ext cx="4040188" cy="1507129"/>
          </a:xfrm>
          <a:prstGeom prst="rect">
            <a:avLst/>
          </a:prstGeom>
        </p:spPr>
      </p:pic>
      <p:pic>
        <p:nvPicPr>
          <p:cNvPr id="31" name="Image 30" descr="Une image contenant personne, homme, intérieur, portant&#10;&#10;Description générée automatiquement">
            <a:extLst>
              <a:ext uri="{FF2B5EF4-FFF2-40B4-BE49-F238E27FC236}">
                <a16:creationId xmlns:a16="http://schemas.microsoft.com/office/drawing/2014/main" id="{ACFB5644-51B2-9248-986E-09C5FC9BD457}"/>
              </a:ext>
            </a:extLst>
          </p:cNvPr>
          <p:cNvPicPr>
            <a:picLocks noChangeAspect="1"/>
          </p:cNvPicPr>
          <p:nvPr/>
        </p:nvPicPr>
        <p:blipFill rotWithShape="1">
          <a:blip r:embed="rId7"/>
          <a:srcRect l="15040" t="22384" r="12828" b="54926"/>
          <a:stretch/>
        </p:blipFill>
        <p:spPr>
          <a:xfrm>
            <a:off x="5093010" y="2146957"/>
            <a:ext cx="4040188" cy="1537498"/>
          </a:xfrm>
          <a:prstGeom prst="rect">
            <a:avLst/>
          </a:prstGeom>
        </p:spPr>
      </p:pic>
      <p:pic>
        <p:nvPicPr>
          <p:cNvPr id="35" name="Image 34" descr="Une image contenant personne, homme, fermer&#10;&#10;Description générée automatiquement">
            <a:extLst>
              <a:ext uri="{FF2B5EF4-FFF2-40B4-BE49-F238E27FC236}">
                <a16:creationId xmlns:a16="http://schemas.microsoft.com/office/drawing/2014/main" id="{BA108553-24FC-DB4D-98F5-1F25209FDBDC}"/>
              </a:ext>
            </a:extLst>
          </p:cNvPr>
          <p:cNvPicPr>
            <a:picLocks noChangeAspect="1"/>
          </p:cNvPicPr>
          <p:nvPr/>
        </p:nvPicPr>
        <p:blipFill rotWithShape="1">
          <a:blip r:embed="rId8"/>
          <a:srcRect l="15148" t="31045" r="12807" b="23819"/>
          <a:stretch/>
        </p:blipFill>
        <p:spPr>
          <a:xfrm>
            <a:off x="2477294" y="3698994"/>
            <a:ext cx="4040188" cy="155604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7A560C9-A052-134B-92C3-196402ECC579}"/>
              </a:ext>
            </a:extLst>
          </p:cNvPr>
          <p:cNvPicPr>
            <a:picLocks noChangeAspect="1"/>
          </p:cNvPicPr>
          <p:nvPr/>
        </p:nvPicPr>
        <p:blipFill rotWithShape="1">
          <a:blip r:embed="rId2"/>
          <a:srcRect l="14286" t="25097" r="20767" b="23590"/>
          <a:stretch/>
        </p:blipFill>
        <p:spPr>
          <a:xfrm>
            <a:off x="5081059" y="1195915"/>
            <a:ext cx="3605740" cy="2848801"/>
          </a:xfrm>
          <a:prstGeom prst="rect">
            <a:avLst/>
          </a:prstGeom>
        </p:spPr>
      </p:pic>
      <p:sp>
        <p:nvSpPr>
          <p:cNvPr id="2" name="Titre 1">
            <a:extLst>
              <a:ext uri="{FF2B5EF4-FFF2-40B4-BE49-F238E27FC236}">
                <a16:creationId xmlns:a16="http://schemas.microsoft.com/office/drawing/2014/main" id="{61FFDE0E-B775-A84F-8D2C-BBFBACE85172}"/>
              </a:ext>
            </a:extLst>
          </p:cNvPr>
          <p:cNvSpPr>
            <a:spLocks noGrp="1"/>
          </p:cNvSpPr>
          <p:nvPr>
            <p:ph type="title"/>
          </p:nvPr>
        </p:nvSpPr>
        <p:spPr>
          <a:xfrm>
            <a:off x="412079" y="52671"/>
            <a:ext cx="9033164" cy="1143000"/>
          </a:xfrm>
        </p:spPr>
        <p:txBody>
          <a:bodyPr>
            <a:normAutofit fontScale="90000"/>
          </a:bodyPr>
          <a:lstStyle/>
          <a:p>
            <a:r>
              <a:rPr lang="fr-FR" dirty="0"/>
              <a:t>Allongement de la paupière inférieure et </a:t>
            </a:r>
            <a:br>
              <a:rPr lang="fr-FR" dirty="0"/>
            </a:br>
            <a:r>
              <a:rPr lang="fr-FR" dirty="0"/>
              <a:t>plaque</a:t>
            </a:r>
          </a:p>
        </p:txBody>
      </p:sp>
      <p:pic>
        <p:nvPicPr>
          <p:cNvPr id="11" name="Espace réservé du contenu 10" descr="Une image contenant homme, intérieur, personne, fermer&#10;&#10;Description générée automatiquement">
            <a:extLst>
              <a:ext uri="{FF2B5EF4-FFF2-40B4-BE49-F238E27FC236}">
                <a16:creationId xmlns:a16="http://schemas.microsoft.com/office/drawing/2014/main" id="{FFF4B563-BB29-C442-99B3-09834431DBC0}"/>
              </a:ext>
            </a:extLst>
          </p:cNvPr>
          <p:cNvPicPr>
            <a:picLocks noGrp="1" noChangeAspect="1"/>
          </p:cNvPicPr>
          <p:nvPr>
            <p:ph sz="half" idx="2"/>
          </p:nvPr>
        </p:nvPicPr>
        <p:blipFill rotWithShape="1">
          <a:blip r:embed="rId3"/>
          <a:srcRect l="22333" t="8389" r="9245" b="2399"/>
          <a:stretch/>
        </p:blipFill>
        <p:spPr>
          <a:xfrm rot="5400000">
            <a:off x="1411383" y="3644710"/>
            <a:ext cx="2770914" cy="3605740"/>
          </a:xfrm>
        </p:spPr>
      </p:pic>
      <p:pic>
        <p:nvPicPr>
          <p:cNvPr id="13" name="Espace réservé du contenu 12" descr="Une image contenant texte, intérieur&#10;&#10;Description générée automatiquement">
            <a:extLst>
              <a:ext uri="{FF2B5EF4-FFF2-40B4-BE49-F238E27FC236}">
                <a16:creationId xmlns:a16="http://schemas.microsoft.com/office/drawing/2014/main" id="{196E67F5-05BC-B54C-8EEF-03BF809839B8}"/>
              </a:ext>
            </a:extLst>
          </p:cNvPr>
          <p:cNvPicPr>
            <a:picLocks noGrp="1" noChangeAspect="1"/>
          </p:cNvPicPr>
          <p:nvPr>
            <p:ph sz="quarter" idx="4"/>
          </p:nvPr>
        </p:nvPicPr>
        <p:blipFill rotWithShape="1">
          <a:blip r:embed="rId4"/>
          <a:srcRect l="32143" t="41512" r="23402" b="24960"/>
          <a:stretch/>
        </p:blipFill>
        <p:spPr>
          <a:xfrm>
            <a:off x="5081058" y="4093189"/>
            <a:ext cx="3605740" cy="2719248"/>
          </a:xfrm>
        </p:spPr>
      </p:pic>
      <p:pic>
        <p:nvPicPr>
          <p:cNvPr id="9" name="Image 8" descr="Une image contenant fermer&#10;&#10;Description générée automatiquement">
            <a:extLst>
              <a:ext uri="{FF2B5EF4-FFF2-40B4-BE49-F238E27FC236}">
                <a16:creationId xmlns:a16="http://schemas.microsoft.com/office/drawing/2014/main" id="{5363D4B6-5B2A-114C-86C2-3EF8154E9586}"/>
              </a:ext>
            </a:extLst>
          </p:cNvPr>
          <p:cNvPicPr>
            <a:picLocks noChangeAspect="1"/>
          </p:cNvPicPr>
          <p:nvPr/>
        </p:nvPicPr>
        <p:blipFill rotWithShape="1">
          <a:blip r:embed="rId5"/>
          <a:srcRect l="22384" t="14726" r="21180" b="13891"/>
          <a:stretch/>
        </p:blipFill>
        <p:spPr>
          <a:xfrm rot="5400000">
            <a:off x="1371497" y="802651"/>
            <a:ext cx="2850686" cy="3605739"/>
          </a:xfrm>
          <a:prstGeom prst="rect">
            <a:avLst/>
          </a:prstGeom>
        </p:spPr>
      </p:pic>
    </p:spTree>
    <p:extLst>
      <p:ext uri="{BB962C8B-B14F-4D97-AF65-F5344CB8AC3E}">
        <p14:creationId xmlns:p14="http://schemas.microsoft.com/office/powerpoint/2010/main" val="2472398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ctr"/>
            <a:r>
              <a:rPr lang="fr-FR" dirty="0"/>
              <a:t>Prise en charge</a:t>
            </a:r>
          </a:p>
        </p:txBody>
      </p:sp>
      <p:sp>
        <p:nvSpPr>
          <p:cNvPr id="3" name="Espace réservé du contenu 2"/>
          <p:cNvSpPr>
            <a:spLocks noGrp="1"/>
          </p:cNvSpPr>
          <p:nvPr>
            <p:ph idx="1"/>
          </p:nvPr>
        </p:nvSpPr>
        <p:spPr/>
        <p:txBody>
          <a:bodyPr>
            <a:normAutofit fontScale="92500" lnSpcReduction="10000"/>
          </a:bodyPr>
          <a:lstStyle/>
          <a:p>
            <a:pPr>
              <a:buFont typeface="Arial" panose="020B0604020202020204" pitchFamily="34" charset="0"/>
              <a:buChar char="•"/>
            </a:pPr>
            <a:r>
              <a:rPr lang="fr-FR" dirty="0"/>
              <a:t>Chirurgie fonctionnelle avec prise en charge par les organismes sociaux pour « service rendu aux patients ».</a:t>
            </a:r>
          </a:p>
          <a:p>
            <a:pPr>
              <a:buFont typeface="Arial" panose="020B0604020202020204" pitchFamily="34" charset="0"/>
              <a:buChar char="•"/>
            </a:pPr>
            <a:r>
              <a:rPr lang="fr-FR" dirty="0"/>
              <a:t>Prise en charge des séquelles de PFP après gestes de réhabilitations par anastomose nerveuse ou MAT.</a:t>
            </a:r>
          </a:p>
          <a:p>
            <a:pPr>
              <a:buFont typeface="Arial" panose="020B0604020202020204" pitchFamily="34" charset="0"/>
              <a:buChar char="•"/>
            </a:pPr>
            <a:r>
              <a:rPr lang="fr-FR" dirty="0"/>
              <a:t>HDJ PFP en UCA, consultation commune ORL-plastique/réparatrice-OPH: validation de l’indication en équipe pluridisciplinaire,</a:t>
            </a:r>
          </a:p>
          <a:p>
            <a:pPr>
              <a:buFont typeface="Arial" panose="020B0604020202020204" pitchFamily="34" charset="0"/>
              <a:buChar char="•"/>
            </a:pPr>
            <a:r>
              <a:rPr lang="fr-FR" dirty="0"/>
              <a:t>Information éclairée, patient volontaire, </a:t>
            </a:r>
            <a:r>
              <a:rPr lang="fr-FR" dirty="0" err="1"/>
              <a:t>cst</a:t>
            </a:r>
            <a:r>
              <a:rPr lang="fr-FR" dirty="0"/>
              <a:t> psy</a:t>
            </a:r>
            <a:endParaRPr lang="fr-FR" b="0"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9656" y="6206837"/>
            <a:ext cx="1934344" cy="56670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49CF64-349E-C943-9F36-65434C37E1F0}"/>
              </a:ext>
            </a:extLst>
          </p:cNvPr>
          <p:cNvSpPr>
            <a:spLocks noGrp="1"/>
          </p:cNvSpPr>
          <p:nvPr>
            <p:ph type="title"/>
          </p:nvPr>
        </p:nvSpPr>
        <p:spPr>
          <a:xfrm>
            <a:off x="594165" y="274638"/>
            <a:ext cx="8229600" cy="1143000"/>
          </a:xfrm>
        </p:spPr>
        <p:txBody>
          <a:bodyPr>
            <a:normAutofit fontScale="90000"/>
          </a:bodyPr>
          <a:lstStyle/>
          <a:p>
            <a:r>
              <a:rPr lang="fr-FR" dirty="0"/>
              <a:t> Allongement de la paupière inférieure et </a:t>
            </a:r>
            <a:r>
              <a:rPr lang="fr-FR" dirty="0" err="1"/>
              <a:t>canthopexie</a:t>
            </a:r>
            <a:endParaRPr lang="fr-FR" dirty="0"/>
          </a:p>
        </p:txBody>
      </p:sp>
      <p:sp>
        <p:nvSpPr>
          <p:cNvPr id="3" name="Espace réservé du texte 2">
            <a:extLst>
              <a:ext uri="{FF2B5EF4-FFF2-40B4-BE49-F238E27FC236}">
                <a16:creationId xmlns:a16="http://schemas.microsoft.com/office/drawing/2014/main" id="{189D1BD9-73BD-9C42-B5AB-6FBCB18B82B8}"/>
              </a:ext>
            </a:extLst>
          </p:cNvPr>
          <p:cNvSpPr>
            <a:spLocks noGrp="1"/>
          </p:cNvSpPr>
          <p:nvPr>
            <p:ph type="body" idx="1"/>
          </p:nvPr>
        </p:nvSpPr>
        <p:spPr/>
        <p:txBody>
          <a:bodyPr/>
          <a:lstStyle/>
          <a:p>
            <a:endParaRPr lang="fr-FR"/>
          </a:p>
        </p:txBody>
      </p:sp>
      <p:pic>
        <p:nvPicPr>
          <p:cNvPr id="8" name="Espace réservé du contenu 7" descr="Une image contenant homme, personne, complet, portant&#10;&#10;Description générée automatiquement">
            <a:extLst>
              <a:ext uri="{FF2B5EF4-FFF2-40B4-BE49-F238E27FC236}">
                <a16:creationId xmlns:a16="http://schemas.microsoft.com/office/drawing/2014/main" id="{8F8798BE-79CE-B740-BCF4-3B048FEF6DCF}"/>
              </a:ext>
            </a:extLst>
          </p:cNvPr>
          <p:cNvPicPr>
            <a:picLocks noGrp="1" noChangeAspect="1"/>
          </p:cNvPicPr>
          <p:nvPr>
            <p:ph sz="half" idx="2"/>
          </p:nvPr>
        </p:nvPicPr>
        <p:blipFill rotWithShape="1">
          <a:blip r:embed="rId3"/>
          <a:srcRect l="12192" t="34369" r="22526" b="53158"/>
          <a:stretch/>
        </p:blipFill>
        <p:spPr>
          <a:xfrm>
            <a:off x="457200" y="2318730"/>
            <a:ext cx="3938307" cy="1628871"/>
          </a:xfrm>
        </p:spPr>
      </p:pic>
      <p:sp>
        <p:nvSpPr>
          <p:cNvPr id="5" name="Espace réservé du texte 4">
            <a:extLst>
              <a:ext uri="{FF2B5EF4-FFF2-40B4-BE49-F238E27FC236}">
                <a16:creationId xmlns:a16="http://schemas.microsoft.com/office/drawing/2014/main" id="{760B96AA-56F0-3547-9589-605590F55598}"/>
              </a:ext>
            </a:extLst>
          </p:cNvPr>
          <p:cNvSpPr>
            <a:spLocks noGrp="1"/>
          </p:cNvSpPr>
          <p:nvPr>
            <p:ph type="body" sz="quarter" idx="3"/>
          </p:nvPr>
        </p:nvSpPr>
        <p:spPr/>
        <p:txBody>
          <a:bodyPr/>
          <a:lstStyle/>
          <a:p>
            <a:endParaRPr lang="fr-FR"/>
          </a:p>
        </p:txBody>
      </p:sp>
      <p:pic>
        <p:nvPicPr>
          <p:cNvPr id="10" name="Espace réservé du contenu 9" descr="Une image contenant homme, personne, complet, aîné&#10;&#10;Description générée automatiquement">
            <a:extLst>
              <a:ext uri="{FF2B5EF4-FFF2-40B4-BE49-F238E27FC236}">
                <a16:creationId xmlns:a16="http://schemas.microsoft.com/office/drawing/2014/main" id="{BCBFEE90-D0FB-7A4E-825B-1C8004B0FB4D}"/>
              </a:ext>
            </a:extLst>
          </p:cNvPr>
          <p:cNvPicPr>
            <a:picLocks noGrp="1" noChangeAspect="1"/>
          </p:cNvPicPr>
          <p:nvPr>
            <p:ph sz="quarter" idx="4"/>
          </p:nvPr>
        </p:nvPicPr>
        <p:blipFill rotWithShape="1">
          <a:blip r:embed="rId4"/>
          <a:srcRect l="18774" t="35834" r="22058" b="53063"/>
          <a:stretch/>
        </p:blipFill>
        <p:spPr>
          <a:xfrm>
            <a:off x="447304" y="3971101"/>
            <a:ext cx="3948203" cy="1572489"/>
          </a:xfrm>
        </p:spPr>
      </p:pic>
      <p:pic>
        <p:nvPicPr>
          <p:cNvPr id="12" name="Image 11" descr="Une image contenant personne, homme, aîné&#10;&#10;Description générée automatiquement">
            <a:extLst>
              <a:ext uri="{FF2B5EF4-FFF2-40B4-BE49-F238E27FC236}">
                <a16:creationId xmlns:a16="http://schemas.microsoft.com/office/drawing/2014/main" id="{692A19B3-825D-9C47-84D8-D5ACF811BFFE}"/>
              </a:ext>
            </a:extLst>
          </p:cNvPr>
          <p:cNvPicPr>
            <a:picLocks noChangeAspect="1"/>
          </p:cNvPicPr>
          <p:nvPr/>
        </p:nvPicPr>
        <p:blipFill rotWithShape="1">
          <a:blip r:embed="rId5"/>
          <a:srcRect l="23742" t="39192" r="21450" b="44141"/>
          <a:stretch/>
        </p:blipFill>
        <p:spPr>
          <a:xfrm>
            <a:off x="4748494" y="3966920"/>
            <a:ext cx="3938306" cy="1572489"/>
          </a:xfrm>
          <a:prstGeom prst="rect">
            <a:avLst/>
          </a:prstGeom>
        </p:spPr>
      </p:pic>
      <p:pic>
        <p:nvPicPr>
          <p:cNvPr id="14" name="Image 13" descr="Une image contenant personne, homme, mur, intérieur&#10;&#10;Description générée automatiquement">
            <a:extLst>
              <a:ext uri="{FF2B5EF4-FFF2-40B4-BE49-F238E27FC236}">
                <a16:creationId xmlns:a16="http://schemas.microsoft.com/office/drawing/2014/main" id="{2716609C-E274-4642-BA11-2C4B36B29806}"/>
              </a:ext>
            </a:extLst>
          </p:cNvPr>
          <p:cNvPicPr>
            <a:picLocks noChangeAspect="1"/>
          </p:cNvPicPr>
          <p:nvPr/>
        </p:nvPicPr>
        <p:blipFill rotWithShape="1">
          <a:blip r:embed="rId6"/>
          <a:srcRect l="22794" t="34975" r="28473" b="49908"/>
          <a:stretch/>
        </p:blipFill>
        <p:spPr>
          <a:xfrm>
            <a:off x="4748494" y="2318730"/>
            <a:ext cx="3938307" cy="1628871"/>
          </a:xfrm>
          <a:prstGeom prst="rect">
            <a:avLst/>
          </a:prstGeom>
        </p:spPr>
      </p:pic>
    </p:spTree>
    <p:extLst>
      <p:ext uri="{BB962C8B-B14F-4D97-AF65-F5344CB8AC3E}">
        <p14:creationId xmlns:p14="http://schemas.microsoft.com/office/powerpoint/2010/main" val="2319476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664D09-1ADF-404F-BC03-480DF3C61340}"/>
              </a:ext>
            </a:extLst>
          </p:cNvPr>
          <p:cNvSpPr>
            <a:spLocks noGrp="1"/>
          </p:cNvSpPr>
          <p:nvPr>
            <p:ph type="title"/>
          </p:nvPr>
        </p:nvSpPr>
        <p:spPr>
          <a:xfrm>
            <a:off x="666208" y="157071"/>
            <a:ext cx="8229600" cy="1143000"/>
          </a:xfrm>
        </p:spPr>
        <p:txBody>
          <a:bodyPr>
            <a:normAutofit fontScale="90000"/>
          </a:bodyPr>
          <a:lstStyle/>
          <a:p>
            <a:r>
              <a:rPr lang="fr-FR" dirty="0"/>
              <a:t>  Allongement de la paupière inférieure et </a:t>
            </a:r>
            <a:r>
              <a:rPr lang="fr-FR" dirty="0" err="1"/>
              <a:t>blépharorraphie</a:t>
            </a:r>
            <a:endParaRPr lang="fr-FR" dirty="0"/>
          </a:p>
        </p:txBody>
      </p:sp>
      <p:sp>
        <p:nvSpPr>
          <p:cNvPr id="3" name="Espace réservé du texte 2">
            <a:extLst>
              <a:ext uri="{FF2B5EF4-FFF2-40B4-BE49-F238E27FC236}">
                <a16:creationId xmlns:a16="http://schemas.microsoft.com/office/drawing/2014/main" id="{0B4976C1-D913-3344-A135-7ED543C850DA}"/>
              </a:ext>
            </a:extLst>
          </p:cNvPr>
          <p:cNvSpPr>
            <a:spLocks noGrp="1"/>
          </p:cNvSpPr>
          <p:nvPr>
            <p:ph type="body" idx="1"/>
          </p:nvPr>
        </p:nvSpPr>
        <p:spPr/>
        <p:txBody>
          <a:bodyPr/>
          <a:lstStyle/>
          <a:p>
            <a:endParaRPr lang="fr-FR"/>
          </a:p>
        </p:txBody>
      </p:sp>
      <p:sp>
        <p:nvSpPr>
          <p:cNvPr id="5" name="Espace réservé du texte 4">
            <a:extLst>
              <a:ext uri="{FF2B5EF4-FFF2-40B4-BE49-F238E27FC236}">
                <a16:creationId xmlns:a16="http://schemas.microsoft.com/office/drawing/2014/main" id="{D289741C-80D8-824F-B5F5-1A6E7BF36EAA}"/>
              </a:ext>
            </a:extLst>
          </p:cNvPr>
          <p:cNvSpPr>
            <a:spLocks noGrp="1"/>
          </p:cNvSpPr>
          <p:nvPr>
            <p:ph type="body" sz="quarter" idx="3"/>
          </p:nvPr>
        </p:nvSpPr>
        <p:spPr/>
        <p:txBody>
          <a:bodyPr/>
          <a:lstStyle/>
          <a:p>
            <a:endParaRPr lang="fr-FR"/>
          </a:p>
        </p:txBody>
      </p:sp>
      <p:pic>
        <p:nvPicPr>
          <p:cNvPr id="12" name="Image 11" descr="Une image contenant personne, homme, fermer&#10;&#10;Description générée automatiquement">
            <a:extLst>
              <a:ext uri="{FF2B5EF4-FFF2-40B4-BE49-F238E27FC236}">
                <a16:creationId xmlns:a16="http://schemas.microsoft.com/office/drawing/2014/main" id="{E6576E06-1D56-D443-AF8B-A80F04165A58}"/>
              </a:ext>
            </a:extLst>
          </p:cNvPr>
          <p:cNvPicPr>
            <a:picLocks noChangeAspect="1"/>
          </p:cNvPicPr>
          <p:nvPr/>
        </p:nvPicPr>
        <p:blipFill rotWithShape="1">
          <a:blip r:embed="rId2"/>
          <a:srcRect l="24141" t="22384" r="24411" b="22384"/>
          <a:stretch/>
        </p:blipFill>
        <p:spPr>
          <a:xfrm rot="16200000">
            <a:off x="901555" y="712545"/>
            <a:ext cx="2646218" cy="3787775"/>
          </a:xfrm>
          <a:prstGeom prst="rect">
            <a:avLst/>
          </a:prstGeom>
        </p:spPr>
      </p:pic>
      <p:pic>
        <p:nvPicPr>
          <p:cNvPr id="14" name="Image 13" descr="Une image contenant homme, personne, chapeau, fermer&#10;&#10;Description générée automatiquement">
            <a:extLst>
              <a:ext uri="{FF2B5EF4-FFF2-40B4-BE49-F238E27FC236}">
                <a16:creationId xmlns:a16="http://schemas.microsoft.com/office/drawing/2014/main" id="{74788C7A-3705-BA4E-ACA7-4620E37F1D28}"/>
              </a:ext>
            </a:extLst>
          </p:cNvPr>
          <p:cNvPicPr>
            <a:picLocks noChangeAspect="1"/>
          </p:cNvPicPr>
          <p:nvPr/>
        </p:nvPicPr>
        <p:blipFill rotWithShape="1">
          <a:blip r:embed="rId3"/>
          <a:srcRect l="27397" t="13940" r="31918" b="42384"/>
          <a:stretch/>
        </p:blipFill>
        <p:spPr>
          <a:xfrm rot="16200000">
            <a:off x="901555" y="3366365"/>
            <a:ext cx="2646218" cy="3787776"/>
          </a:xfrm>
          <a:prstGeom prst="rect">
            <a:avLst/>
          </a:prstGeom>
        </p:spPr>
      </p:pic>
      <p:pic>
        <p:nvPicPr>
          <p:cNvPr id="18" name="Espace réservé du contenu 17" descr="Une image contenant personne, chambre d’hôpital, homme, scène&#10;&#10;Description générée automatiquement">
            <a:extLst>
              <a:ext uri="{FF2B5EF4-FFF2-40B4-BE49-F238E27FC236}">
                <a16:creationId xmlns:a16="http://schemas.microsoft.com/office/drawing/2014/main" id="{D1D30535-7AEC-BA4C-8EF3-7B8B01523DE4}"/>
              </a:ext>
            </a:extLst>
          </p:cNvPr>
          <p:cNvPicPr>
            <a:picLocks noGrp="1" noChangeAspect="1"/>
          </p:cNvPicPr>
          <p:nvPr>
            <p:ph sz="half" idx="2"/>
          </p:nvPr>
        </p:nvPicPr>
        <p:blipFill rotWithShape="1">
          <a:blip r:embed="rId4"/>
          <a:srcRect l="28267" t="39192" r="40643" b="22102"/>
          <a:stretch/>
        </p:blipFill>
        <p:spPr>
          <a:xfrm rot="5400000">
            <a:off x="5002806" y="3052645"/>
            <a:ext cx="2657396" cy="4411188"/>
          </a:xfrm>
        </p:spPr>
      </p:pic>
      <p:pic>
        <p:nvPicPr>
          <p:cNvPr id="22" name="Espace réservé du contenu 21" descr="Une image contenant personne, chambre d’hôpital, pièce, scène&#10;&#10;Description générée automatiquement">
            <a:extLst>
              <a:ext uri="{FF2B5EF4-FFF2-40B4-BE49-F238E27FC236}">
                <a16:creationId xmlns:a16="http://schemas.microsoft.com/office/drawing/2014/main" id="{558EC154-5948-894C-9E13-7A3C787C09CE}"/>
              </a:ext>
            </a:extLst>
          </p:cNvPr>
          <p:cNvPicPr>
            <a:picLocks noGrp="1" noChangeAspect="1"/>
          </p:cNvPicPr>
          <p:nvPr>
            <p:ph sz="quarter" idx="4"/>
          </p:nvPr>
        </p:nvPicPr>
        <p:blipFill rotWithShape="1">
          <a:blip r:embed="rId5"/>
          <a:srcRect l="15053" t="22563" r="20590" b="48507"/>
          <a:stretch/>
        </p:blipFill>
        <p:spPr>
          <a:xfrm>
            <a:off x="4125910" y="1285639"/>
            <a:ext cx="4411188" cy="2643902"/>
          </a:xfrm>
        </p:spPr>
      </p:pic>
      <p:pic>
        <p:nvPicPr>
          <p:cNvPr id="24" name="Image 23" descr="Une image contenant texte, intérieur&#10;&#10;Description générée automatiquement">
            <a:extLst>
              <a:ext uri="{FF2B5EF4-FFF2-40B4-BE49-F238E27FC236}">
                <a16:creationId xmlns:a16="http://schemas.microsoft.com/office/drawing/2014/main" id="{68299F43-C5CE-E444-9BB0-D970EF1445B3}"/>
              </a:ext>
            </a:extLst>
          </p:cNvPr>
          <p:cNvPicPr>
            <a:picLocks noChangeAspect="1"/>
          </p:cNvPicPr>
          <p:nvPr/>
        </p:nvPicPr>
        <p:blipFill rotWithShape="1">
          <a:blip r:embed="rId6"/>
          <a:srcRect l="31850" t="41928" r="31968" b="36191"/>
          <a:stretch/>
        </p:blipFill>
        <p:spPr>
          <a:xfrm>
            <a:off x="3252650" y="3291839"/>
            <a:ext cx="1725431" cy="1391287"/>
          </a:xfrm>
          <a:prstGeom prst="rect">
            <a:avLst/>
          </a:prstGeom>
        </p:spPr>
      </p:pic>
    </p:spTree>
    <p:extLst>
      <p:ext uri="{BB962C8B-B14F-4D97-AF65-F5344CB8AC3E}">
        <p14:creationId xmlns:p14="http://schemas.microsoft.com/office/powerpoint/2010/main" val="2609664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2174"/>
            <a:ext cx="8229600" cy="1143000"/>
          </a:xfrm>
        </p:spPr>
        <p:txBody>
          <a:bodyPr>
            <a:normAutofit fontScale="90000"/>
          </a:bodyPr>
          <a:lstStyle/>
          <a:p>
            <a:r>
              <a:rPr lang="fr-FR" dirty="0"/>
              <a:t>Merci </a:t>
            </a:r>
            <a:br>
              <a:rPr lang="fr-FR" dirty="0"/>
            </a:br>
            <a:br>
              <a:rPr lang="fr-FR" dirty="0"/>
            </a:br>
            <a:r>
              <a:rPr lang="fr-FR" sz="2200" dirty="0">
                <a:cs typeface="Times New Roman" panose="02020603050405020304" pitchFamily="18" charset="0"/>
              </a:rPr>
              <a:t>Dr </a:t>
            </a:r>
            <a:r>
              <a:rPr lang="fr-FR" sz="2200" dirty="0" err="1">
                <a:cs typeface="Times New Roman" panose="02020603050405020304" pitchFamily="18" charset="0"/>
              </a:rPr>
              <a:t>Eric</a:t>
            </a:r>
            <a:r>
              <a:rPr lang="fr-FR" sz="2200" dirty="0">
                <a:cs typeface="Times New Roman" panose="02020603050405020304" pitchFamily="18" charset="0"/>
              </a:rPr>
              <a:t> </a:t>
            </a:r>
            <a:r>
              <a:rPr lang="fr-FR" sz="2200" dirty="0" err="1">
                <a:cs typeface="Times New Roman" panose="02020603050405020304" pitchFamily="18" charset="0"/>
              </a:rPr>
              <a:t>Rondini-Gilli</a:t>
            </a:r>
            <a:r>
              <a:rPr lang="fr-FR" sz="2200" dirty="0">
                <a:cs typeface="Times New Roman" panose="02020603050405020304" pitchFamily="18" charset="0"/>
              </a:rPr>
              <a:t>*, Dr Claire </a:t>
            </a:r>
            <a:r>
              <a:rPr lang="fr-FR" sz="2200" dirty="0" err="1">
                <a:cs typeface="Times New Roman" panose="02020603050405020304" pitchFamily="18" charset="0"/>
              </a:rPr>
              <a:t>Foirest</a:t>
            </a:r>
            <a:r>
              <a:rPr lang="fr-FR" sz="2200" dirty="0">
                <a:cs typeface="Times New Roman" panose="02020603050405020304" pitchFamily="18" charset="0"/>
              </a:rPr>
              <a:t>*, Pr Frédéric </a:t>
            </a:r>
            <a:r>
              <a:rPr lang="fr-FR" sz="2200" dirty="0" err="1">
                <a:cs typeface="Times New Roman" panose="02020603050405020304" pitchFamily="18" charset="0"/>
              </a:rPr>
              <a:t>Tankéré</a:t>
            </a:r>
            <a:r>
              <a:rPr lang="fr-FR" sz="2200" dirty="0">
                <a:cs typeface="Times New Roman" panose="02020603050405020304" pitchFamily="18" charset="0"/>
              </a:rPr>
              <a:t>*</a:t>
            </a:r>
            <a:br>
              <a:rPr lang="fr-FR" sz="2200" dirty="0">
                <a:cs typeface="Times New Roman" panose="02020603050405020304" pitchFamily="18" charset="0"/>
              </a:rPr>
            </a:br>
            <a:r>
              <a:rPr lang="fr-FR" sz="2200" dirty="0">
                <a:cs typeface="Times New Roman" panose="02020603050405020304" pitchFamily="18" charset="0"/>
              </a:rPr>
              <a:t>Dr Anne-laure </a:t>
            </a:r>
            <a:r>
              <a:rPr lang="fr-FR" sz="2200" dirty="0" err="1">
                <a:cs typeface="Times New Roman" panose="02020603050405020304" pitchFamily="18" charset="0"/>
              </a:rPr>
              <a:t>Remond</a:t>
            </a:r>
            <a:r>
              <a:rPr lang="fr-FR" sz="2200" dirty="0">
                <a:cs typeface="Times New Roman" panose="02020603050405020304" pitchFamily="18" charset="0"/>
              </a:rPr>
              <a:t>**,  Dr Nathalie </a:t>
            </a:r>
            <a:r>
              <a:rPr lang="fr-FR" sz="2200" dirty="0" err="1">
                <a:cs typeface="Times New Roman" panose="02020603050405020304" pitchFamily="18" charset="0"/>
              </a:rPr>
              <a:t>Butel</a:t>
            </a:r>
            <a:r>
              <a:rPr lang="fr-FR" sz="2200" dirty="0">
                <a:cs typeface="Times New Roman" panose="02020603050405020304" pitchFamily="18" charset="0"/>
              </a:rPr>
              <a:t>**</a:t>
            </a:r>
            <a:br>
              <a:rPr lang="fr-FR" dirty="0">
                <a:cs typeface="Times New Roman" panose="02020603050405020304" pitchFamily="18" charset="0"/>
              </a:rPr>
            </a:br>
            <a:br>
              <a:rPr lang="fr-FR" dirty="0"/>
            </a:br>
            <a:endParaRPr lang="fr-FR" dirty="0"/>
          </a:p>
        </p:txBody>
      </p:sp>
      <p:pic>
        <p:nvPicPr>
          <p:cNvPr id="3" name="Image 2">
            <a:extLst>
              <a:ext uri="{FF2B5EF4-FFF2-40B4-BE49-F238E27FC236}">
                <a16:creationId xmlns:a16="http://schemas.microsoft.com/office/drawing/2014/main" id="{EAA419F5-0958-BA44-B41D-EE971496ED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9656" y="6206837"/>
            <a:ext cx="1934344" cy="566702"/>
          </a:xfrm>
          <a:prstGeom prst="rect">
            <a:avLst/>
          </a:prstGeom>
        </p:spPr>
      </p:pic>
    </p:spTree>
    <p:extLst>
      <p:ext uri="{BB962C8B-B14F-4D97-AF65-F5344CB8AC3E}">
        <p14:creationId xmlns:p14="http://schemas.microsoft.com/office/powerpoint/2010/main" val="1827793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41924E-28D8-1441-9662-22FB26F699A5}"/>
              </a:ext>
            </a:extLst>
          </p:cNvPr>
          <p:cNvSpPr>
            <a:spLocks noGrp="1"/>
          </p:cNvSpPr>
          <p:nvPr>
            <p:ph type="title"/>
          </p:nvPr>
        </p:nvSpPr>
        <p:spPr/>
        <p:txBody>
          <a:bodyPr/>
          <a:lstStyle/>
          <a:p>
            <a:r>
              <a:rPr lang="fr-FR" dirty="0">
                <a:latin typeface="Calibri" panose="020F0502020204030204" pitchFamily="34" charset="0"/>
                <a:cs typeface="Calibri" panose="020F0502020204030204" pitchFamily="34" charset="0"/>
              </a:rPr>
              <a:t>Examen clinique</a:t>
            </a:r>
          </a:p>
        </p:txBody>
      </p:sp>
      <p:sp>
        <p:nvSpPr>
          <p:cNvPr id="9" name="Espace réservé du contenu 8">
            <a:extLst>
              <a:ext uri="{FF2B5EF4-FFF2-40B4-BE49-F238E27FC236}">
                <a16:creationId xmlns:a16="http://schemas.microsoft.com/office/drawing/2014/main" id="{F1FD236F-358F-574F-948F-7CF2446BB711}"/>
              </a:ext>
            </a:extLst>
          </p:cNvPr>
          <p:cNvSpPr>
            <a:spLocks noGrp="1"/>
          </p:cNvSpPr>
          <p:nvPr>
            <p:ph idx="1"/>
          </p:nvPr>
        </p:nvSpPr>
        <p:spPr>
          <a:xfrm>
            <a:off x="318650" y="1392375"/>
            <a:ext cx="4765964" cy="4994570"/>
          </a:xfrm>
        </p:spPr>
        <p:txBody>
          <a:bodyPr>
            <a:normAutofit fontScale="92500" lnSpcReduction="10000"/>
          </a:bodyPr>
          <a:lstStyle/>
          <a:p>
            <a:r>
              <a:rPr lang="fr-FR" sz="2000" dirty="0">
                <a:latin typeface="Calibri" panose="020F0502020204030204" pitchFamily="34" charset="0"/>
                <a:cs typeface="Calibri" panose="020F0502020204030204" pitchFamily="34" charset="0"/>
              </a:rPr>
              <a:t>Front et sourcil (action du muscle frontal –)</a:t>
            </a:r>
          </a:p>
          <a:p>
            <a:pPr lvl="1"/>
            <a:r>
              <a:rPr lang="fr-FR" sz="2000" dirty="0">
                <a:latin typeface="Calibri" panose="020F0502020204030204" pitchFamily="34" charset="0"/>
                <a:cs typeface="Calibri" panose="020F0502020204030204" pitchFamily="34" charset="0"/>
              </a:rPr>
              <a:t>Disparition des rides du front </a:t>
            </a:r>
          </a:p>
          <a:p>
            <a:pPr marL="457200" lvl="1" indent="0">
              <a:buNone/>
            </a:pPr>
            <a:r>
              <a:rPr lang="fr-FR" sz="2000" dirty="0">
                <a:latin typeface="Calibri" panose="020F0502020204030204" pitchFamily="34" charset="0"/>
                <a:cs typeface="Calibri" panose="020F0502020204030204" pitchFamily="34" charset="0"/>
              </a:rPr>
              <a:t>+/- HAF controlatérale</a:t>
            </a:r>
          </a:p>
          <a:p>
            <a:pPr lvl="1"/>
            <a:r>
              <a:rPr lang="fr-FR" sz="2000" dirty="0">
                <a:latin typeface="Calibri" panose="020F0502020204030204" pitchFamily="34" charset="0"/>
                <a:cs typeface="Calibri" panose="020F0502020204030204" pitchFamily="34" charset="0"/>
              </a:rPr>
              <a:t>Chute du sourcil: hauteur et mobilité</a:t>
            </a:r>
          </a:p>
          <a:p>
            <a:r>
              <a:rPr lang="fr-FR" sz="2000" dirty="0">
                <a:latin typeface="Calibri" panose="020F0502020204030204" pitchFamily="34" charset="0"/>
                <a:cs typeface="Calibri" panose="020F0502020204030204" pitchFamily="34" charset="0"/>
              </a:rPr>
              <a:t>Lagophtalmie </a:t>
            </a:r>
          </a:p>
          <a:p>
            <a:r>
              <a:rPr lang="fr-FR" sz="2000" dirty="0">
                <a:latin typeface="Calibri" panose="020F0502020204030204" pitchFamily="34" charset="0"/>
                <a:cs typeface="Calibri" panose="020F0502020204030204" pitchFamily="34" charset="0"/>
              </a:rPr>
              <a:t>Fente palpébrale: hauteur et largeur</a:t>
            </a:r>
          </a:p>
          <a:p>
            <a:r>
              <a:rPr lang="fr-FR" sz="2000" dirty="0">
                <a:latin typeface="Calibri" panose="020F0502020204030204" pitchFamily="34" charset="0"/>
                <a:cs typeface="Calibri" panose="020F0502020204030204" pitchFamily="34" charset="0"/>
              </a:rPr>
              <a:t>Paupière supérieure:</a:t>
            </a:r>
          </a:p>
          <a:p>
            <a:pPr lvl="1"/>
            <a:r>
              <a:rPr lang="fr-FR" sz="2000" dirty="0">
                <a:latin typeface="Calibri" panose="020F0502020204030204" pitchFamily="34" charset="0"/>
                <a:cs typeface="Calibri" panose="020F0502020204030204" pitchFamily="34" charset="0"/>
              </a:rPr>
              <a:t>Releveur de la paupière supérieure (IIIème paire), pas d’antagoniste = rétraction de la paupière supérieure</a:t>
            </a:r>
          </a:p>
          <a:p>
            <a:pPr lvl="1"/>
            <a:r>
              <a:rPr lang="fr-FR" sz="2000" dirty="0">
                <a:latin typeface="Calibri" panose="020F0502020204030204" pitchFamily="34" charset="0"/>
                <a:cs typeface="Calibri" panose="020F0502020204030204" pitchFamily="34" charset="0"/>
              </a:rPr>
              <a:t>Parfois masquée par la ptose du sourcil</a:t>
            </a:r>
          </a:p>
          <a:p>
            <a:pPr lvl="1"/>
            <a:r>
              <a:rPr lang="fr-FR" sz="2000" dirty="0" err="1">
                <a:latin typeface="Calibri" panose="020F0502020204030204" pitchFamily="34" charset="0"/>
                <a:cs typeface="Calibri" panose="020F0502020204030204" pitchFamily="34" charset="0"/>
              </a:rPr>
              <a:t>Dermatochalazis</a:t>
            </a:r>
            <a:r>
              <a:rPr lang="fr-FR" sz="2000" dirty="0">
                <a:latin typeface="Calibri" panose="020F0502020204030204" pitchFamily="34" charset="0"/>
                <a:cs typeface="Calibri" panose="020F0502020204030204" pitchFamily="34" charset="0"/>
              </a:rPr>
              <a:t>, ptosis (antérieur) </a:t>
            </a:r>
          </a:p>
          <a:p>
            <a:r>
              <a:rPr lang="fr-FR" sz="2000" dirty="0">
                <a:latin typeface="Calibri" panose="020F0502020204030204" pitchFamily="34" charset="0"/>
                <a:cs typeface="Calibri" panose="020F0502020204030204" pitchFamily="34" charset="0"/>
              </a:rPr>
              <a:t>Paupière inférieure</a:t>
            </a:r>
          </a:p>
          <a:p>
            <a:pPr lvl="1"/>
            <a:r>
              <a:rPr lang="fr-FR" sz="2100" dirty="0">
                <a:latin typeface="Calibri" panose="020F0502020204030204" pitchFamily="34" charset="0"/>
                <a:cs typeface="Calibri" panose="020F0502020204030204" pitchFamily="34" charset="0"/>
              </a:rPr>
              <a:t>Ectropion: atonie orbiculaire: relâchement de la paupière inférieure et poids de la joue </a:t>
            </a:r>
          </a:p>
          <a:p>
            <a:pPr lvl="1"/>
            <a:endParaRPr lang="fr-FR" sz="2000" dirty="0">
              <a:latin typeface="Calibri" panose="020F0502020204030204" pitchFamily="34" charset="0"/>
              <a:cs typeface="Calibri" panose="020F0502020204030204" pitchFamily="34" charset="0"/>
            </a:endParaRPr>
          </a:p>
        </p:txBody>
      </p:sp>
      <p:pic>
        <p:nvPicPr>
          <p:cNvPr id="10" name="Espace réservé du contenu 4">
            <a:extLst>
              <a:ext uri="{FF2B5EF4-FFF2-40B4-BE49-F238E27FC236}">
                <a16:creationId xmlns:a16="http://schemas.microsoft.com/office/drawing/2014/main" id="{7C7BFDEE-00B5-A343-BD8C-982445794B39}"/>
              </a:ext>
            </a:extLst>
          </p:cNvPr>
          <p:cNvPicPr>
            <a:picLocks noChangeAspect="1"/>
          </p:cNvPicPr>
          <p:nvPr/>
        </p:nvPicPr>
        <p:blipFill rotWithShape="1">
          <a:blip r:embed="rId3">
            <a:extLst>
              <a:ext uri="{28A0092B-C50C-407E-A947-70E740481C1C}">
                <a14:useLocalDpi xmlns:a14="http://schemas.microsoft.com/office/drawing/2010/main" val="0"/>
              </a:ext>
            </a:extLst>
          </a:blip>
          <a:srcRect l="50706" t="59281" r="23545" b="23873"/>
          <a:stretch/>
        </p:blipFill>
        <p:spPr>
          <a:xfrm>
            <a:off x="5084614" y="4014354"/>
            <a:ext cx="3920841" cy="1454726"/>
          </a:xfrm>
          <a:prstGeom prst="rect">
            <a:avLst/>
          </a:prstGeom>
        </p:spPr>
      </p:pic>
      <p:pic>
        <p:nvPicPr>
          <p:cNvPr id="5" name="Espace réservé du contenu 4">
            <a:extLst>
              <a:ext uri="{FF2B5EF4-FFF2-40B4-BE49-F238E27FC236}">
                <a16:creationId xmlns:a16="http://schemas.microsoft.com/office/drawing/2014/main" id="{E8A12E34-3A03-9540-9D86-D9B6A1AEEFA0}"/>
              </a:ext>
            </a:extLst>
          </p:cNvPr>
          <p:cNvPicPr>
            <a:picLocks noChangeAspect="1"/>
          </p:cNvPicPr>
          <p:nvPr/>
        </p:nvPicPr>
        <p:blipFill rotWithShape="1">
          <a:blip r:embed="rId4">
            <a:extLst>
              <a:ext uri="{28A0092B-C50C-407E-A947-70E740481C1C}">
                <a14:useLocalDpi xmlns:a14="http://schemas.microsoft.com/office/drawing/2010/main" val="0"/>
              </a:ext>
            </a:extLst>
          </a:blip>
          <a:srcRect l="45789" t="42238" r="25351" b="21119"/>
          <a:stretch/>
        </p:blipFill>
        <p:spPr>
          <a:xfrm>
            <a:off x="5354783" y="1417638"/>
            <a:ext cx="3332017" cy="2378507"/>
          </a:xfrm>
          <a:prstGeom prst="rect">
            <a:avLst/>
          </a:prstGeom>
        </p:spPr>
      </p:pic>
      <p:pic>
        <p:nvPicPr>
          <p:cNvPr id="6" name="Image 5">
            <a:extLst>
              <a:ext uri="{FF2B5EF4-FFF2-40B4-BE49-F238E27FC236}">
                <a16:creationId xmlns:a16="http://schemas.microsoft.com/office/drawing/2014/main" id="{787EB62B-B4FD-834A-9CEF-B36E0F89D7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9656" y="6206837"/>
            <a:ext cx="1934344" cy="566702"/>
          </a:xfrm>
          <a:prstGeom prst="rect">
            <a:avLst/>
          </a:prstGeom>
        </p:spPr>
      </p:pic>
    </p:spTree>
    <p:extLst>
      <p:ext uri="{BB962C8B-B14F-4D97-AF65-F5344CB8AC3E}">
        <p14:creationId xmlns:p14="http://schemas.microsoft.com/office/powerpoint/2010/main" val="3192308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E42FD4-68F2-4A4D-9475-F770F39BADFA}"/>
              </a:ext>
            </a:extLst>
          </p:cNvPr>
          <p:cNvSpPr>
            <a:spLocks noGrp="1"/>
          </p:cNvSpPr>
          <p:nvPr>
            <p:ph type="title"/>
          </p:nvPr>
        </p:nvSpPr>
        <p:spPr/>
        <p:txBody>
          <a:bodyPr/>
          <a:lstStyle/>
          <a:p>
            <a:r>
              <a:rPr lang="fr-FR" dirty="0">
                <a:latin typeface="Calibri" panose="020F0502020204030204" pitchFamily="34" charset="0"/>
                <a:cs typeface="Calibri" panose="020F0502020204030204" pitchFamily="34" charset="0"/>
              </a:rPr>
              <a:t>Examen clinique</a:t>
            </a:r>
            <a:endParaRPr lang="fr-FR" dirty="0"/>
          </a:p>
        </p:txBody>
      </p:sp>
      <p:pic>
        <p:nvPicPr>
          <p:cNvPr id="5" name="Espace réservé du contenu 4" descr="Une image contenant intérieur&#10;&#10;Description générée automatiquement">
            <a:extLst>
              <a:ext uri="{FF2B5EF4-FFF2-40B4-BE49-F238E27FC236}">
                <a16:creationId xmlns:a16="http://schemas.microsoft.com/office/drawing/2014/main" id="{4A31E7AA-8C58-8C49-B7D1-8F656209726D}"/>
              </a:ext>
            </a:extLst>
          </p:cNvPr>
          <p:cNvPicPr>
            <a:picLocks noGrp="1" noChangeAspect="1"/>
          </p:cNvPicPr>
          <p:nvPr>
            <p:ph sz="half" idx="1"/>
          </p:nvPr>
        </p:nvPicPr>
        <p:blipFill rotWithShape="1">
          <a:blip r:embed="rId2"/>
          <a:srcRect l="20069" t="22699" r="3088" b="39565"/>
          <a:stretch/>
        </p:blipFill>
        <p:spPr>
          <a:xfrm>
            <a:off x="5306286" y="2944091"/>
            <a:ext cx="3241968" cy="1194030"/>
          </a:xfrm>
        </p:spPr>
      </p:pic>
      <p:sp>
        <p:nvSpPr>
          <p:cNvPr id="6" name="Espace réservé du contenu 5">
            <a:extLst>
              <a:ext uri="{FF2B5EF4-FFF2-40B4-BE49-F238E27FC236}">
                <a16:creationId xmlns:a16="http://schemas.microsoft.com/office/drawing/2014/main" id="{286471CC-66C4-8F4F-BCBF-30A0EA62A953}"/>
              </a:ext>
            </a:extLst>
          </p:cNvPr>
          <p:cNvSpPr>
            <a:spLocks noGrp="1"/>
          </p:cNvSpPr>
          <p:nvPr>
            <p:ph sz="half" idx="2"/>
          </p:nvPr>
        </p:nvSpPr>
        <p:spPr>
          <a:xfrm>
            <a:off x="457201" y="1655618"/>
            <a:ext cx="5001490" cy="4525963"/>
          </a:xfrm>
        </p:spPr>
        <p:txBody>
          <a:bodyPr>
            <a:normAutofit fontScale="92500" lnSpcReduction="20000"/>
          </a:bodyPr>
          <a:lstStyle/>
          <a:p>
            <a:r>
              <a:rPr lang="fr-FR" dirty="0"/>
              <a:t>URGENCE: la cornée:</a:t>
            </a:r>
          </a:p>
          <a:p>
            <a:pPr lvl="1"/>
            <a:r>
              <a:rPr lang="fr-FR" dirty="0"/>
              <a:t>Evaluation: </a:t>
            </a:r>
          </a:p>
          <a:p>
            <a:pPr lvl="2"/>
            <a:r>
              <a:rPr lang="fr-FR" dirty="0"/>
              <a:t>Degré de lagophtalmie </a:t>
            </a:r>
          </a:p>
          <a:p>
            <a:pPr lvl="2"/>
            <a:r>
              <a:rPr lang="fr-FR" dirty="0"/>
              <a:t>Charles Bell</a:t>
            </a:r>
          </a:p>
          <a:p>
            <a:pPr lvl="2"/>
            <a:r>
              <a:rPr lang="fr-FR" dirty="0"/>
              <a:t>Anesthésie cornéenne </a:t>
            </a:r>
          </a:p>
          <a:p>
            <a:pPr lvl="2"/>
            <a:r>
              <a:rPr lang="fr-FR" dirty="0"/>
              <a:t>Kératite, ulcère</a:t>
            </a:r>
          </a:p>
          <a:p>
            <a:pPr lvl="1"/>
            <a:r>
              <a:rPr lang="fr-FR" dirty="0"/>
              <a:t>Protection:</a:t>
            </a:r>
          </a:p>
          <a:p>
            <a:pPr lvl="2"/>
            <a:r>
              <a:rPr lang="fr-FR" dirty="0"/>
              <a:t>Lubrifiants</a:t>
            </a:r>
          </a:p>
          <a:p>
            <a:pPr lvl="2"/>
            <a:r>
              <a:rPr lang="fr-FR" dirty="0"/>
              <a:t>Fermeture nocturne avec </a:t>
            </a:r>
            <a:r>
              <a:rPr lang="fr-FR" dirty="0" err="1"/>
              <a:t>strips</a:t>
            </a:r>
            <a:endParaRPr lang="fr-FR" dirty="0"/>
          </a:p>
          <a:p>
            <a:pPr marL="914400" lvl="2" indent="0">
              <a:buNone/>
            </a:pPr>
            <a:r>
              <a:rPr lang="fr-FR" dirty="0">
                <a:sym typeface="Wingdings" pitchFamily="2" charset="2"/>
              </a:rPr>
              <a:t> </a:t>
            </a:r>
            <a:r>
              <a:rPr lang="fr-FR" dirty="0" err="1"/>
              <a:t>Tarsorraphie</a:t>
            </a:r>
            <a:r>
              <a:rPr lang="fr-FR" dirty="0"/>
              <a:t> en attendant une chirurgie définitive</a:t>
            </a:r>
          </a:p>
          <a:p>
            <a:pPr lvl="2"/>
            <a:endParaRPr lang="fr-FR" dirty="0"/>
          </a:p>
          <a:p>
            <a:r>
              <a:rPr lang="fr-FR" dirty="0"/>
              <a:t>Attendre &gt; 1 an pour une intervention définitive</a:t>
            </a:r>
          </a:p>
        </p:txBody>
      </p:sp>
      <p:pic>
        <p:nvPicPr>
          <p:cNvPr id="7" name="Image 6">
            <a:extLst>
              <a:ext uri="{FF2B5EF4-FFF2-40B4-BE49-F238E27FC236}">
                <a16:creationId xmlns:a16="http://schemas.microsoft.com/office/drawing/2014/main" id="{3920630D-3384-6741-9823-19D6363704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9656" y="6206837"/>
            <a:ext cx="1934344" cy="566702"/>
          </a:xfrm>
          <a:prstGeom prst="rect">
            <a:avLst/>
          </a:prstGeom>
        </p:spPr>
      </p:pic>
    </p:spTree>
    <p:extLst>
      <p:ext uri="{BB962C8B-B14F-4D97-AF65-F5344CB8AC3E}">
        <p14:creationId xmlns:p14="http://schemas.microsoft.com/office/powerpoint/2010/main" val="1395546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964295-9EBE-FF41-837F-7AC707CFF9AC}"/>
              </a:ext>
            </a:extLst>
          </p:cNvPr>
          <p:cNvSpPr>
            <a:spLocks noGrp="1"/>
          </p:cNvSpPr>
          <p:nvPr>
            <p:ph type="title"/>
          </p:nvPr>
        </p:nvSpPr>
        <p:spPr/>
        <p:txBody>
          <a:bodyPr/>
          <a:lstStyle/>
          <a:p>
            <a:r>
              <a:rPr lang="fr-FR" dirty="0"/>
              <a:t>Prise en charge</a:t>
            </a:r>
          </a:p>
        </p:txBody>
      </p:sp>
      <p:sp>
        <p:nvSpPr>
          <p:cNvPr id="3" name="Espace réservé du contenu 2">
            <a:extLst>
              <a:ext uri="{FF2B5EF4-FFF2-40B4-BE49-F238E27FC236}">
                <a16:creationId xmlns:a16="http://schemas.microsoft.com/office/drawing/2014/main" id="{163F4111-3582-6E42-974B-167A72F833A0}"/>
              </a:ext>
            </a:extLst>
          </p:cNvPr>
          <p:cNvSpPr>
            <a:spLocks noGrp="1"/>
          </p:cNvSpPr>
          <p:nvPr>
            <p:ph idx="1"/>
          </p:nvPr>
        </p:nvSpPr>
        <p:spPr/>
        <p:txBody>
          <a:bodyPr/>
          <a:lstStyle/>
          <a:p>
            <a:r>
              <a:rPr lang="fr-FR" dirty="0"/>
              <a:t>Visage et cou:</a:t>
            </a:r>
          </a:p>
          <a:p>
            <a:pPr lvl="1"/>
            <a:r>
              <a:rPr lang="fr-FR" dirty="0"/>
              <a:t>Lifting </a:t>
            </a:r>
          </a:p>
          <a:p>
            <a:r>
              <a:rPr lang="fr-FR" dirty="0"/>
              <a:t>Sourcil:</a:t>
            </a:r>
          </a:p>
          <a:p>
            <a:pPr lvl="1"/>
            <a:r>
              <a:rPr lang="fr-FR" dirty="0"/>
              <a:t>Lifting endoscopique </a:t>
            </a:r>
          </a:p>
          <a:p>
            <a:pPr lvl="1"/>
            <a:r>
              <a:rPr lang="fr-FR" dirty="0"/>
              <a:t>Lifting supra-sourcilière </a:t>
            </a:r>
          </a:p>
          <a:p>
            <a:pPr lvl="1"/>
            <a:r>
              <a:rPr lang="fr-FR" dirty="0" err="1"/>
              <a:t>Pexie</a:t>
            </a:r>
            <a:r>
              <a:rPr lang="fr-FR" dirty="0"/>
              <a:t> du sourcil </a:t>
            </a:r>
          </a:p>
          <a:p>
            <a:pPr lvl="1"/>
            <a:endParaRPr lang="fr-FR" dirty="0"/>
          </a:p>
        </p:txBody>
      </p:sp>
      <p:pic>
        <p:nvPicPr>
          <p:cNvPr id="4" name="Image 3">
            <a:extLst>
              <a:ext uri="{FF2B5EF4-FFF2-40B4-BE49-F238E27FC236}">
                <a16:creationId xmlns:a16="http://schemas.microsoft.com/office/drawing/2014/main" id="{42186772-973F-F746-9628-6403477228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9656" y="6206837"/>
            <a:ext cx="1934344" cy="566702"/>
          </a:xfrm>
          <a:prstGeom prst="rect">
            <a:avLst/>
          </a:prstGeom>
        </p:spPr>
      </p:pic>
    </p:spTree>
    <p:extLst>
      <p:ext uri="{BB962C8B-B14F-4D97-AF65-F5344CB8AC3E}">
        <p14:creationId xmlns:p14="http://schemas.microsoft.com/office/powerpoint/2010/main" val="1991645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2960" y="548720"/>
            <a:ext cx="7520940" cy="548640"/>
          </a:xfrm>
        </p:spPr>
        <p:txBody>
          <a:bodyPr>
            <a:noAutofit/>
          </a:bodyPr>
          <a:lstStyle/>
          <a:p>
            <a:pPr algn="ctr"/>
            <a:r>
              <a:rPr lang="fr-FR" sz="4000" dirty="0"/>
              <a:t>Techniques utilisées</a:t>
            </a:r>
          </a:p>
        </p:txBody>
      </p:sp>
      <p:sp>
        <p:nvSpPr>
          <p:cNvPr id="3" name="Espace réservé du contenu 2"/>
          <p:cNvSpPr>
            <a:spLocks noGrp="1"/>
          </p:cNvSpPr>
          <p:nvPr>
            <p:ph idx="1"/>
          </p:nvPr>
        </p:nvSpPr>
        <p:spPr>
          <a:xfrm>
            <a:off x="457200" y="1600200"/>
            <a:ext cx="8229600" cy="4964373"/>
          </a:xfrm>
        </p:spPr>
        <p:txBody>
          <a:bodyPr>
            <a:normAutofit fontScale="77500" lnSpcReduction="20000"/>
          </a:bodyPr>
          <a:lstStyle/>
          <a:p>
            <a:pPr>
              <a:buFont typeface="Arial" panose="020B0604020202020204" pitchFamily="34" charset="0"/>
              <a:buChar char="•"/>
            </a:pPr>
            <a:r>
              <a:rPr lang="fr-FR" b="0" dirty="0"/>
              <a:t>I.</a:t>
            </a:r>
            <a:r>
              <a:rPr lang="fr-FR" u="sng" dirty="0"/>
              <a:t> Lifting cervico-facial uni ou bilatéral  </a:t>
            </a:r>
            <a:r>
              <a:rPr lang="fr-FR" b="0" dirty="0"/>
              <a:t>:</a:t>
            </a:r>
          </a:p>
          <a:p>
            <a:pPr lvl="1">
              <a:buFont typeface="Arial" panose="020B0604020202020204" pitchFamily="34" charset="0"/>
              <a:buChar char="•"/>
            </a:pPr>
            <a:r>
              <a:rPr lang="fr-FR" b="0" dirty="0"/>
              <a:t>Technique de lifting cervico-facial « biplan » tel que décrit dans le rapport de la SFORL 2020 (Pr Fr. Disant)</a:t>
            </a:r>
            <a:r>
              <a:rPr lang="fr-FR" b="0" baseline="30000" dirty="0"/>
              <a:t>1 </a:t>
            </a:r>
            <a:endParaRPr lang="fr-FR" b="0" dirty="0"/>
          </a:p>
          <a:p>
            <a:pPr lvl="1">
              <a:buFont typeface="Arial" panose="020B0604020202020204" pitchFamily="34" charset="0"/>
              <a:buChar char="•"/>
            </a:pPr>
            <a:r>
              <a:rPr lang="fr-FR" b="0" dirty="0"/>
              <a:t>Travail de plicatures et suspensions tel que décrit dans le référentiel DESC2 avec </a:t>
            </a:r>
            <a:r>
              <a:rPr lang="fr-FR" b="0" dirty="0" err="1"/>
              <a:t>platysma</a:t>
            </a:r>
            <a:r>
              <a:rPr lang="fr-FR" b="0" dirty="0"/>
              <a:t> sur fascia de </a:t>
            </a:r>
            <a:r>
              <a:rPr lang="fr-FR" b="0" dirty="0" err="1"/>
              <a:t>Loré</a:t>
            </a:r>
            <a:r>
              <a:rPr lang="fr-FR" b="0" dirty="0"/>
              <a:t> et SMAS. Attention à ne pas tracter le lobule auriculaire</a:t>
            </a:r>
          </a:p>
          <a:p>
            <a:pPr lvl="1">
              <a:buFont typeface="Arial" panose="020B0604020202020204" pitchFamily="34" charset="0"/>
              <a:buChar char="•"/>
            </a:pPr>
            <a:r>
              <a:rPr lang="fr-FR" b="0" dirty="0"/>
              <a:t>Faire les décollements sur un côté puis l’autre et revenir sur le premier côté</a:t>
            </a:r>
          </a:p>
          <a:p>
            <a:pPr lvl="1">
              <a:buFont typeface="Arial" panose="020B0604020202020204" pitchFamily="34" charset="0"/>
              <a:buChar char="•"/>
            </a:pPr>
            <a:r>
              <a:rPr lang="fr-FR" dirty="0"/>
              <a:t>D</a:t>
            </a:r>
            <a:r>
              <a:rPr lang="fr-FR" b="0" dirty="0"/>
              <a:t>rapage </a:t>
            </a:r>
            <a:r>
              <a:rPr lang="fr-FR" b="0" dirty="0" err="1"/>
              <a:t>adipo</a:t>
            </a:r>
            <a:r>
              <a:rPr lang="fr-FR" b="0" dirty="0"/>
              <a:t>-cutané effectué avec une traction modérée par des pinces à liftings et </a:t>
            </a:r>
            <a:r>
              <a:rPr lang="fr-FR" dirty="0"/>
              <a:t>mise en place de</a:t>
            </a:r>
            <a:r>
              <a:rPr lang="fr-FR" b="0" dirty="0"/>
              <a:t> 4 points de « Bâti » pour assurer le positionnement cutané et assurer les résections cutanées sans risques </a:t>
            </a:r>
          </a:p>
          <a:p>
            <a:pPr marL="457200" lvl="1" indent="0">
              <a:buNone/>
            </a:pPr>
            <a:endParaRPr lang="fr-FR" dirty="0"/>
          </a:p>
          <a:p>
            <a:pPr marL="228600" indent="-228600" algn="ctr">
              <a:buAutoNum type="arabicPeriod"/>
            </a:pPr>
            <a:r>
              <a:rPr lang="fr-FR" sz="1900" b="1" dirty="0">
                <a:latin typeface="Calibri" panose="020F0502020204030204" pitchFamily="34" charset="0"/>
                <a:cs typeface="Calibri" panose="020F0502020204030204" pitchFamily="34" charset="0"/>
              </a:rPr>
              <a:t>Intérêt du lifting </a:t>
            </a:r>
            <a:r>
              <a:rPr lang="fr-FR" sz="1900" b="1" dirty="0" err="1">
                <a:latin typeface="Calibri" panose="020F0502020204030204" pitchFamily="34" charset="0"/>
                <a:cs typeface="Calibri" panose="020F0502020204030204" pitchFamily="34" charset="0"/>
              </a:rPr>
              <a:t>cervicofacial</a:t>
            </a:r>
            <a:r>
              <a:rPr lang="fr-FR" sz="1900" b="1" dirty="0">
                <a:latin typeface="Calibri" panose="020F0502020204030204" pitchFamily="34" charset="0"/>
                <a:cs typeface="Calibri" panose="020F0502020204030204" pitchFamily="34" charset="0"/>
              </a:rPr>
              <a:t> biplan adjuvant- Réhabilitation de la face paralysée – Rapport SFORL 2020</a:t>
            </a:r>
          </a:p>
          <a:p>
            <a:pPr marL="228600" indent="-228600" algn="ctr">
              <a:buAutoNum type="arabicPeriod"/>
            </a:pPr>
            <a:r>
              <a:rPr lang="fr-FR" sz="1900" b="1" dirty="0">
                <a:latin typeface="Calibri" panose="020F0502020204030204" pitchFamily="34" charset="0"/>
                <a:cs typeface="Calibri" panose="020F0502020204030204" pitchFamily="34" charset="0"/>
              </a:rPr>
              <a:t>Manuel de Chirurgie plastique reconstructrice et esthétique, 2eme édition </a:t>
            </a:r>
            <a:r>
              <a:rPr lang="fr-FR" sz="1900" b="1" dirty="0" err="1">
                <a:latin typeface="Calibri" panose="020F0502020204030204" pitchFamily="34" charset="0"/>
                <a:cs typeface="Calibri" panose="020F0502020204030204" pitchFamily="34" charset="0"/>
              </a:rPr>
              <a:t>revisée</a:t>
            </a:r>
            <a:r>
              <a:rPr lang="fr-FR" sz="1900" b="1" dirty="0">
                <a:latin typeface="Calibri" panose="020F0502020204030204" pitchFamily="34" charset="0"/>
                <a:cs typeface="Calibri" panose="020F0502020204030204" pitchFamily="34" charset="0"/>
              </a:rPr>
              <a:t>, référentiel DESC de chirurgie plastique</a:t>
            </a:r>
          </a:p>
          <a:p>
            <a:pPr lvl="1">
              <a:buFont typeface="Arial" panose="020B0604020202020204" pitchFamily="34" charset="0"/>
              <a:buChar char="•"/>
            </a:pPr>
            <a:endParaRPr lang="fr-FR" sz="1900" b="0" dirty="0">
              <a:solidFill>
                <a:srgbClr val="25A1BC"/>
              </a:solidFill>
              <a:latin typeface="Calibri" panose="020F0502020204030204" pitchFamily="34" charset="0"/>
              <a:cs typeface="Calibri" panose="020F0502020204030204" pitchFamily="34" charset="0"/>
            </a:endParaRPr>
          </a:p>
          <a:p>
            <a:pPr>
              <a:buFont typeface="Arial" panose="020B0604020202020204" pitchFamily="34" charset="0"/>
              <a:buChar char="•"/>
            </a:pPr>
            <a:endParaRPr lang="fr-FR" b="0" dirty="0"/>
          </a:p>
        </p:txBody>
      </p:sp>
      <p:pic>
        <p:nvPicPr>
          <p:cNvPr id="8" name="Image 7">
            <a:extLst>
              <a:ext uri="{FF2B5EF4-FFF2-40B4-BE49-F238E27FC236}">
                <a16:creationId xmlns:a16="http://schemas.microsoft.com/office/drawing/2014/main" id="{CD3C55A8-0881-8045-8EA5-50DFDAB4D9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9656" y="6206837"/>
            <a:ext cx="1934344" cy="56670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4316" y="350909"/>
            <a:ext cx="2286000" cy="3047998"/>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0304" y="350907"/>
            <a:ext cx="2286000" cy="3048000"/>
          </a:xfrm>
          <a:prstGeom prst="rect">
            <a:avLst/>
          </a:prstGeom>
        </p:spPr>
      </p:pic>
      <p:pic>
        <p:nvPicPr>
          <p:cNvPr id="8" name="Image 7"/>
          <p:cNvPicPr>
            <a:picLocks noChangeAspect="1"/>
          </p:cNvPicPr>
          <p:nvPr/>
        </p:nvPicPr>
        <p:blipFill rotWithShape="1">
          <a:blip r:embed="rId4">
            <a:extLst>
              <a:ext uri="{28A0092B-C50C-407E-A947-70E740481C1C}">
                <a14:useLocalDpi xmlns:a14="http://schemas.microsoft.com/office/drawing/2010/main" val="0"/>
              </a:ext>
            </a:extLst>
          </a:blip>
          <a:srcRect l="5203" t="14396" r="15750" b="6059"/>
          <a:stretch/>
        </p:blipFill>
        <p:spPr>
          <a:xfrm>
            <a:off x="3390258" y="350617"/>
            <a:ext cx="2302110" cy="3057163"/>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952" y="3408072"/>
            <a:ext cx="2286000" cy="3048000"/>
          </a:xfrm>
          <a:prstGeom prst="rect">
            <a:avLst/>
          </a:prstGeom>
        </p:spPr>
      </p:pic>
      <p:sp>
        <p:nvSpPr>
          <p:cNvPr id="10" name="ZoneTexte 9"/>
          <p:cNvSpPr txBox="1"/>
          <p:nvPr/>
        </p:nvSpPr>
        <p:spPr>
          <a:xfrm>
            <a:off x="1182186" y="6471496"/>
            <a:ext cx="1601721" cy="338554"/>
          </a:xfrm>
          <a:prstGeom prst="rect">
            <a:avLst/>
          </a:prstGeom>
          <a:noFill/>
        </p:spPr>
        <p:txBody>
          <a:bodyPr wrap="none" rtlCol="0">
            <a:spAutoFit/>
          </a:bodyPr>
          <a:lstStyle/>
          <a:p>
            <a:r>
              <a:rPr lang="fr-FR" sz="1600" dirty="0">
                <a:solidFill>
                  <a:srgbClr val="25A1BC"/>
                </a:solidFill>
              </a:rPr>
              <a:t>Résultat à 2 mois</a:t>
            </a:r>
          </a:p>
        </p:txBody>
      </p:sp>
      <p:cxnSp>
        <p:nvCxnSpPr>
          <p:cNvPr id="12" name="Connecteur droit avec flèche 11"/>
          <p:cNvCxnSpPr>
            <a:cxnSpLocks/>
          </p:cNvCxnSpPr>
          <p:nvPr/>
        </p:nvCxnSpPr>
        <p:spPr>
          <a:xfrm flipH="1">
            <a:off x="1372398" y="2138359"/>
            <a:ext cx="1233850" cy="628001"/>
          </a:xfrm>
          <a:prstGeom prst="straightConnector1">
            <a:avLst/>
          </a:prstGeom>
          <a:ln>
            <a:solidFill>
              <a:srgbClr val="25A1BC"/>
            </a:solidFill>
            <a:headEnd type="arrow" w="med" len="med"/>
            <a:tailEnd type="none" w="med" len="med"/>
          </a:ln>
        </p:spPr>
        <p:style>
          <a:lnRef idx="2">
            <a:schemeClr val="dk1"/>
          </a:lnRef>
          <a:fillRef idx="0">
            <a:schemeClr val="dk1"/>
          </a:fillRef>
          <a:effectRef idx="1">
            <a:schemeClr val="dk1"/>
          </a:effectRef>
          <a:fontRef idx="minor">
            <a:schemeClr val="tx1"/>
          </a:fontRef>
        </p:style>
      </p:cxnSp>
      <p:sp>
        <p:nvSpPr>
          <p:cNvPr id="13" name="ZoneTexte 12"/>
          <p:cNvSpPr txBox="1"/>
          <p:nvPr/>
        </p:nvSpPr>
        <p:spPr>
          <a:xfrm>
            <a:off x="10015" y="2643194"/>
            <a:ext cx="1445717" cy="338554"/>
          </a:xfrm>
          <a:prstGeom prst="rect">
            <a:avLst/>
          </a:prstGeom>
          <a:ln>
            <a:solidFill>
              <a:srgbClr val="25A1BC"/>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fr-FR" sz="1600" dirty="0">
                <a:solidFill>
                  <a:srgbClr val="25A1BC"/>
                </a:solidFill>
              </a:rPr>
              <a:t>Ovale côté sain</a:t>
            </a:r>
          </a:p>
        </p:txBody>
      </p:sp>
      <p:pic>
        <p:nvPicPr>
          <p:cNvPr id="11" name="Image 10">
            <a:extLst>
              <a:ext uri="{FF2B5EF4-FFF2-40B4-BE49-F238E27FC236}">
                <a16:creationId xmlns:a16="http://schemas.microsoft.com/office/drawing/2014/main" id="{DB8532FA-8663-6845-B727-62C740A69D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9656" y="6206837"/>
            <a:ext cx="1934344" cy="566702"/>
          </a:xfrm>
          <a:prstGeom prst="rect">
            <a:avLst/>
          </a:prstGeom>
        </p:spPr>
      </p:pic>
      <p:pic>
        <p:nvPicPr>
          <p:cNvPr id="3" name="Image 2" descr="Une image contenant personne, mur, intérieur&#10;&#10;Description générée automatiquement">
            <a:extLst>
              <a:ext uri="{FF2B5EF4-FFF2-40B4-BE49-F238E27FC236}">
                <a16:creationId xmlns:a16="http://schemas.microsoft.com/office/drawing/2014/main" id="{0553F9E9-DA0D-DC49-B946-ED47EA4CC991}"/>
              </a:ext>
            </a:extLst>
          </p:cNvPr>
          <p:cNvPicPr>
            <a:picLocks noChangeAspect="1"/>
          </p:cNvPicPr>
          <p:nvPr/>
        </p:nvPicPr>
        <p:blipFill rotWithShape="1">
          <a:blip r:embed="rId7"/>
          <a:srcRect l="15693" t="15743"/>
          <a:stretch/>
        </p:blipFill>
        <p:spPr>
          <a:xfrm rot="5400000">
            <a:off x="5309677" y="3794739"/>
            <a:ext cx="3062540" cy="2295546"/>
          </a:xfrm>
          <a:prstGeom prst="rect">
            <a:avLst/>
          </a:prstGeom>
        </p:spPr>
      </p:pic>
      <p:pic>
        <p:nvPicPr>
          <p:cNvPr id="7" name="Image 6" descr="Une image contenant personne, mur, intérieur, homme&#10;&#10;Description générée automatiquement">
            <a:extLst>
              <a:ext uri="{FF2B5EF4-FFF2-40B4-BE49-F238E27FC236}">
                <a16:creationId xmlns:a16="http://schemas.microsoft.com/office/drawing/2014/main" id="{60CFCF09-F2EC-0640-9B79-9BB008CDF8DB}"/>
              </a:ext>
            </a:extLst>
          </p:cNvPr>
          <p:cNvPicPr>
            <a:picLocks noChangeAspect="1"/>
          </p:cNvPicPr>
          <p:nvPr/>
        </p:nvPicPr>
        <p:blipFill>
          <a:blip r:embed="rId8"/>
          <a:stretch>
            <a:fillRect/>
          </a:stretch>
        </p:blipFill>
        <p:spPr>
          <a:xfrm rot="5400000">
            <a:off x="3032167" y="3795353"/>
            <a:ext cx="3060728" cy="2295546"/>
          </a:xfrm>
          <a:prstGeom prst="rect">
            <a:avLst/>
          </a:prstGeom>
        </p:spPr>
      </p:pic>
      <p:sp>
        <p:nvSpPr>
          <p:cNvPr id="15" name="ZoneTexte 14">
            <a:extLst>
              <a:ext uri="{FF2B5EF4-FFF2-40B4-BE49-F238E27FC236}">
                <a16:creationId xmlns:a16="http://schemas.microsoft.com/office/drawing/2014/main" id="{34069582-049C-E447-B51B-CC3BA51C870A}"/>
              </a:ext>
            </a:extLst>
          </p:cNvPr>
          <p:cNvSpPr txBox="1"/>
          <p:nvPr/>
        </p:nvSpPr>
        <p:spPr>
          <a:xfrm>
            <a:off x="3424051" y="6468474"/>
            <a:ext cx="1601721" cy="338554"/>
          </a:xfrm>
          <a:prstGeom prst="rect">
            <a:avLst/>
          </a:prstGeom>
          <a:noFill/>
        </p:spPr>
        <p:txBody>
          <a:bodyPr wrap="none" rtlCol="0">
            <a:spAutoFit/>
          </a:bodyPr>
          <a:lstStyle/>
          <a:p>
            <a:r>
              <a:rPr lang="fr-FR" sz="1600" dirty="0">
                <a:solidFill>
                  <a:srgbClr val="25A1BC"/>
                </a:solidFill>
              </a:rPr>
              <a:t>Résultat à 3 mois</a:t>
            </a:r>
          </a:p>
        </p:txBody>
      </p:sp>
    </p:spTree>
    <p:extLst>
      <p:ext uri="{BB962C8B-B14F-4D97-AF65-F5344CB8AC3E}">
        <p14:creationId xmlns:p14="http://schemas.microsoft.com/office/powerpoint/2010/main" val="1858239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a:t>Techniques utilisées</a:t>
            </a:r>
            <a:endParaRPr lang="fr-FR" sz="4000" u="sng" dirty="0"/>
          </a:p>
        </p:txBody>
      </p:sp>
      <p:sp>
        <p:nvSpPr>
          <p:cNvPr id="3" name="Espace réservé du contenu 2"/>
          <p:cNvSpPr>
            <a:spLocks noGrp="1"/>
          </p:cNvSpPr>
          <p:nvPr>
            <p:ph idx="1"/>
          </p:nvPr>
        </p:nvSpPr>
        <p:spPr/>
        <p:txBody>
          <a:bodyPr/>
          <a:lstStyle/>
          <a:p>
            <a:pPr marL="0" indent="0">
              <a:buNone/>
            </a:pPr>
            <a:r>
              <a:rPr lang="fr-FR" sz="2000" b="0" u="sng" dirty="0"/>
              <a:t>II. Lifting malaire:</a:t>
            </a:r>
          </a:p>
          <a:p>
            <a:pPr lvl="1">
              <a:buFontTx/>
              <a:buChar char="-"/>
            </a:pPr>
            <a:r>
              <a:rPr lang="fr-FR" sz="1800" b="0" dirty="0"/>
              <a:t>Repositionnement de la joue effondrée du côté paralysé</a:t>
            </a:r>
          </a:p>
          <a:p>
            <a:pPr lvl="1">
              <a:buFontTx/>
              <a:buChar char="-"/>
            </a:pPr>
            <a:r>
              <a:rPr lang="fr-FR" sz="1800" b="0" dirty="0"/>
              <a:t>Grade VI de House et </a:t>
            </a:r>
            <a:r>
              <a:rPr lang="fr-FR" sz="1800" b="0" dirty="0" err="1"/>
              <a:t>Brackmann</a:t>
            </a:r>
            <a:r>
              <a:rPr lang="fr-FR" sz="1800" b="0" dirty="0"/>
              <a:t>,</a:t>
            </a:r>
          </a:p>
          <a:p>
            <a:pPr lvl="1">
              <a:buFontTx/>
              <a:buChar char="-"/>
            </a:pPr>
            <a:r>
              <a:rPr lang="fr-FR" sz="1800" b="0" dirty="0"/>
              <a:t>Technique décrite par Claude Le </a:t>
            </a:r>
            <a:r>
              <a:rPr lang="fr-FR" sz="1800" b="0" dirty="0" err="1"/>
              <a:t>Louarn</a:t>
            </a:r>
            <a:r>
              <a:rPr lang="fr-FR" sz="1800" b="0" dirty="0"/>
              <a:t> : Voie d’abord sous-ciliaire, décollement sous-</a:t>
            </a:r>
            <a:r>
              <a:rPr lang="fr-FR" sz="1800" b="0" dirty="0" err="1"/>
              <a:t>periosté</a:t>
            </a:r>
            <a:r>
              <a:rPr lang="fr-FR" sz="1800" b="0" dirty="0"/>
              <a:t>, protection du nerf sous-orbitaire, ancrage par fils passés de la face antérieure de la joue à la branche </a:t>
            </a:r>
            <a:r>
              <a:rPr lang="fr-FR" sz="1800" b="0" dirty="0" err="1"/>
              <a:t>malo</a:t>
            </a:r>
            <a:r>
              <a:rPr lang="fr-FR" sz="1800" b="0" dirty="0"/>
              <a:t>-frontale. </a:t>
            </a:r>
          </a:p>
          <a:p>
            <a:pPr marL="3657600" lvl="8" indent="0">
              <a:buNone/>
            </a:pPr>
            <a:r>
              <a:rPr lang="fr-FR" dirty="0">
                <a:solidFill>
                  <a:srgbClr val="25A1BC"/>
                </a:solidFill>
              </a:rPr>
              <a:t>       </a:t>
            </a:r>
          </a:p>
          <a:p>
            <a:pPr lvl="8">
              <a:buFontTx/>
              <a:buChar char="-"/>
            </a:pPr>
            <a:endParaRPr lang="fr-FR" dirty="0">
              <a:solidFill>
                <a:srgbClr val="25A1BC"/>
              </a:solidFill>
            </a:endParaRPr>
          </a:p>
          <a:p>
            <a:pPr marL="3657600" lvl="8" indent="0">
              <a:buNone/>
            </a:pPr>
            <a:r>
              <a:rPr lang="fr-FR" dirty="0">
                <a:solidFill>
                  <a:srgbClr val="25A1BC"/>
                </a:solidFill>
                <a:sym typeface="Wingdings" pitchFamily="2" charset="2"/>
              </a:rPr>
              <a:t> </a:t>
            </a:r>
            <a:r>
              <a:rPr lang="fr-FR" dirty="0">
                <a:solidFill>
                  <a:srgbClr val="25A1BC"/>
                </a:solidFill>
              </a:rPr>
              <a:t> Dans ce cas, t</a:t>
            </a:r>
            <a:r>
              <a:rPr lang="fr-FR" b="0" dirty="0">
                <a:solidFill>
                  <a:srgbClr val="25A1BC"/>
                </a:solidFill>
              </a:rPr>
              <a:t>raitement associé d’un ectropion.</a:t>
            </a:r>
          </a:p>
          <a:p>
            <a:pPr marL="3657600" lvl="8" indent="0">
              <a:buNone/>
            </a:pPr>
            <a:endParaRPr lang="fr-FR" b="0" dirty="0">
              <a:solidFill>
                <a:srgbClr val="25A1BC"/>
              </a:solidFill>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7435" y="3793617"/>
            <a:ext cx="1779662" cy="2372883"/>
          </a:xfrm>
          <a:prstGeom prst="rect">
            <a:avLst/>
          </a:prstGeom>
        </p:spPr>
      </p:pic>
      <p:pic>
        <p:nvPicPr>
          <p:cNvPr id="6" name="Image 5">
            <a:extLst>
              <a:ext uri="{FF2B5EF4-FFF2-40B4-BE49-F238E27FC236}">
                <a16:creationId xmlns:a16="http://schemas.microsoft.com/office/drawing/2014/main" id="{3E9AE786-2D5C-C742-8196-41CB2491E4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9656" y="6206837"/>
            <a:ext cx="1934344" cy="566702"/>
          </a:xfrm>
          <a:prstGeom prst="rect">
            <a:avLst/>
          </a:prstGeom>
        </p:spPr>
      </p:pic>
    </p:spTree>
    <p:extLst>
      <p:ext uri="{BB962C8B-B14F-4D97-AF65-F5344CB8AC3E}">
        <p14:creationId xmlns:p14="http://schemas.microsoft.com/office/powerpoint/2010/main" val="2353284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75FC48-6C99-A24E-8D5E-6BFCD67231B4}"/>
              </a:ext>
            </a:extLst>
          </p:cNvPr>
          <p:cNvSpPr>
            <a:spLocks noGrp="1"/>
          </p:cNvSpPr>
          <p:nvPr>
            <p:ph type="title"/>
          </p:nvPr>
        </p:nvSpPr>
        <p:spPr/>
        <p:txBody>
          <a:bodyPr/>
          <a:lstStyle/>
          <a:p>
            <a:r>
              <a:rPr lang="fr-FR" dirty="0"/>
              <a:t>Techniques utilisées</a:t>
            </a:r>
          </a:p>
        </p:txBody>
      </p:sp>
      <p:sp>
        <p:nvSpPr>
          <p:cNvPr id="3" name="Espace réservé du contenu 2"/>
          <p:cNvSpPr>
            <a:spLocks noGrp="1"/>
          </p:cNvSpPr>
          <p:nvPr>
            <p:ph idx="1"/>
          </p:nvPr>
        </p:nvSpPr>
        <p:spPr/>
        <p:txBody>
          <a:bodyPr/>
          <a:lstStyle/>
          <a:p>
            <a:pPr marL="0" indent="0">
              <a:buNone/>
            </a:pPr>
            <a:r>
              <a:rPr lang="fr-FR" sz="2000" u="sng" dirty="0"/>
              <a:t>III. Lifting temporal endoscopique : pour remonter la partie </a:t>
            </a:r>
            <a:r>
              <a:rPr lang="fr-FR" sz="2000" u="sng" dirty="0" err="1"/>
              <a:t>supéro</a:t>
            </a:r>
            <a:r>
              <a:rPr lang="fr-FR" sz="2000" u="sng" dirty="0"/>
              <a:t>-externe d’un front paralysé avec sourcil tombant,</a:t>
            </a:r>
          </a:p>
        </p:txBody>
      </p:sp>
      <p:pic>
        <p:nvPicPr>
          <p:cNvPr id="2052"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36" r="8403"/>
          <a:stretch/>
        </p:blipFill>
        <p:spPr bwMode="auto">
          <a:xfrm>
            <a:off x="3130414" y="2564904"/>
            <a:ext cx="2674641" cy="2306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3040"/>
          <a:stretch/>
        </p:blipFill>
        <p:spPr bwMode="auto">
          <a:xfrm>
            <a:off x="6012159" y="2564904"/>
            <a:ext cx="2674641" cy="2306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475" t="15524" r="3932" b="29911"/>
          <a:stretch/>
        </p:blipFill>
        <p:spPr bwMode="auto">
          <a:xfrm>
            <a:off x="508636" y="2564904"/>
            <a:ext cx="2396836" cy="2306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 6">
            <a:extLst>
              <a:ext uri="{FF2B5EF4-FFF2-40B4-BE49-F238E27FC236}">
                <a16:creationId xmlns:a16="http://schemas.microsoft.com/office/drawing/2014/main" id="{A71091FE-9833-F04A-812B-8521CDDCC2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9656" y="6206837"/>
            <a:ext cx="1934344" cy="566702"/>
          </a:xfrm>
          <a:prstGeom prst="rect">
            <a:avLst/>
          </a:prstGeom>
        </p:spPr>
      </p:pic>
    </p:spTree>
    <p:extLst>
      <p:ext uri="{BB962C8B-B14F-4D97-AF65-F5344CB8AC3E}">
        <p14:creationId xmlns:p14="http://schemas.microsoft.com/office/powerpoint/2010/main" val="2146530207"/>
      </p:ext>
    </p:extLst>
  </p:cSld>
  <p:clrMapOvr>
    <a:masterClrMapping/>
  </p:clrMapOvr>
</p:sld>
</file>

<file path=ppt/theme/theme1.xml><?xml version="1.0" encoding="utf-8"?>
<a:theme xmlns:a="http://schemas.openxmlformats.org/drawingml/2006/main" name="Pitié thème V1">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475</TotalTime>
  <Words>953</Words>
  <Application>Microsoft Macintosh PowerPoint</Application>
  <PresentationFormat>Affichage à l'écran (4:3)</PresentationFormat>
  <Paragraphs>138</Paragraphs>
  <Slides>22</Slides>
  <Notes>4</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22</vt:i4>
      </vt:variant>
    </vt:vector>
  </HeadingPairs>
  <TitlesOfParts>
    <vt:vector size="27" baseType="lpstr">
      <vt:lpstr>Arial</vt:lpstr>
      <vt:lpstr>Book Antiqua</vt:lpstr>
      <vt:lpstr>Calibri</vt:lpstr>
      <vt:lpstr>Century Gothic</vt:lpstr>
      <vt:lpstr>Pitié thème V1</vt:lpstr>
      <vt:lpstr>Paralysie faciale et réhabilitation faciale</vt:lpstr>
      <vt:lpstr>Prise en charge</vt:lpstr>
      <vt:lpstr>Examen clinique</vt:lpstr>
      <vt:lpstr>Examen clinique</vt:lpstr>
      <vt:lpstr>Prise en charge</vt:lpstr>
      <vt:lpstr>Techniques utilisées</vt:lpstr>
      <vt:lpstr>Présentation PowerPoint</vt:lpstr>
      <vt:lpstr>Techniques utilisées</vt:lpstr>
      <vt:lpstr>Techniques utilisées</vt:lpstr>
      <vt:lpstr>Présentation PowerPoint</vt:lpstr>
      <vt:lpstr>Prise en charge</vt:lpstr>
      <vt:lpstr>Plaque d’or</vt:lpstr>
      <vt:lpstr>Plaque d’or + blépharorraphie latérale</vt:lpstr>
      <vt:lpstr>Plaque d’or avec blépharoplastie supérieure et lift du sourcil</vt:lpstr>
      <vt:lpstr>Prise en charge</vt:lpstr>
      <vt:lpstr>Allongement de la paupière supérieure</vt:lpstr>
      <vt:lpstr>Prise en charge</vt:lpstr>
      <vt:lpstr>      Allongement de la paupière inférieure et  plaque  </vt:lpstr>
      <vt:lpstr>Allongement de la paupière inférieure et  plaque</vt:lpstr>
      <vt:lpstr> Allongement de la paupière inférieure et canthopexie</vt:lpstr>
      <vt:lpstr>  Allongement de la paupière inférieure et blépharorraphie</vt:lpstr>
      <vt:lpstr>Merci   Dr Eric Rondini-Gilli*, Dr Claire Foirest*, Pr Frédéric Tankéré* Dr Anne-laure Remond**,  Dr Nathalie Butel**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Adil Darugar</dc:creator>
  <cp:lastModifiedBy>Anne-Laure Remond</cp:lastModifiedBy>
  <cp:revision>152</cp:revision>
  <dcterms:created xsi:type="dcterms:W3CDTF">2017-04-27T06:55:10Z</dcterms:created>
  <dcterms:modified xsi:type="dcterms:W3CDTF">2021-06-11T13:50:32Z</dcterms:modified>
</cp:coreProperties>
</file>